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290" r:id="rId3"/>
    <p:sldId id="326" r:id="rId4"/>
    <p:sldId id="327" r:id="rId5"/>
    <p:sldId id="328" r:id="rId6"/>
    <p:sldId id="318" r:id="rId7"/>
    <p:sldId id="258" r:id="rId8"/>
    <p:sldId id="257" r:id="rId9"/>
    <p:sldId id="319" r:id="rId10"/>
    <p:sldId id="325" r:id="rId11"/>
    <p:sldId id="280" r:id="rId12"/>
    <p:sldId id="281" r:id="rId13"/>
    <p:sldId id="282" r:id="rId14"/>
    <p:sldId id="283" r:id="rId15"/>
    <p:sldId id="287" r:id="rId16"/>
    <p:sldId id="284" r:id="rId17"/>
    <p:sldId id="285" r:id="rId18"/>
    <p:sldId id="320" r:id="rId19"/>
    <p:sldId id="288" r:id="rId20"/>
    <p:sldId id="289" r:id="rId21"/>
    <p:sldId id="259" r:id="rId22"/>
    <p:sldId id="262" r:id="rId23"/>
    <p:sldId id="260" r:id="rId24"/>
    <p:sldId id="263" r:id="rId25"/>
    <p:sldId id="264" r:id="rId26"/>
    <p:sldId id="321" r:id="rId27"/>
    <p:sldId id="266" r:id="rId28"/>
    <p:sldId id="267" r:id="rId29"/>
    <p:sldId id="292" r:id="rId30"/>
    <p:sldId id="301" r:id="rId31"/>
    <p:sldId id="323" r:id="rId32"/>
    <p:sldId id="291" r:id="rId33"/>
    <p:sldId id="305" r:id="rId34"/>
    <p:sldId id="274" r:id="rId35"/>
    <p:sldId id="322" r:id="rId36"/>
    <p:sldId id="273" r:id="rId37"/>
    <p:sldId id="302" r:id="rId38"/>
    <p:sldId id="268" r:id="rId39"/>
    <p:sldId id="269" r:id="rId40"/>
    <p:sldId id="270" r:id="rId41"/>
    <p:sldId id="271" r:id="rId42"/>
    <p:sldId id="272" r:id="rId43"/>
    <p:sldId id="275" r:id="rId44"/>
    <p:sldId id="276" r:id="rId45"/>
    <p:sldId id="277" r:id="rId46"/>
    <p:sldId id="278" r:id="rId47"/>
    <p:sldId id="279" r:id="rId48"/>
    <p:sldId id="324" r:id="rId49"/>
    <p:sldId id="293" r:id="rId50"/>
    <p:sldId id="300" r:id="rId51"/>
    <p:sldId id="294" r:id="rId52"/>
    <p:sldId id="299" r:id="rId53"/>
    <p:sldId id="297" r:id="rId54"/>
    <p:sldId id="296" r:id="rId55"/>
    <p:sldId id="303" r:id="rId56"/>
    <p:sldId id="304" r:id="rId57"/>
    <p:sldId id="295" r:id="rId58"/>
    <p:sldId id="308" r:id="rId59"/>
    <p:sldId id="309" r:id="rId60"/>
    <p:sldId id="310" r:id="rId61"/>
    <p:sldId id="311" r:id="rId62"/>
    <p:sldId id="312" r:id="rId63"/>
    <p:sldId id="313" r:id="rId64"/>
    <p:sldId id="265" r:id="rId65"/>
    <p:sldId id="314" r:id="rId66"/>
    <p:sldId id="315" r:id="rId67"/>
    <p:sldId id="316" r:id="rId68"/>
    <p:sldId id="317" r:id="rId69"/>
    <p:sldId id="306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and Table of Contents" id="{E908378C-DDB4-4A26-A6B8-45A6864B4152}">
          <p14:sldIdLst>
            <p14:sldId id="256"/>
            <p14:sldId id="290"/>
            <p14:sldId id="326"/>
            <p14:sldId id="327"/>
            <p14:sldId id="328"/>
          </p14:sldIdLst>
        </p14:section>
        <p14:section name="Dataset Point Association" id="{CD2125C4-BD76-4027-845F-613608DD1CC1}">
          <p14:sldIdLst>
            <p14:sldId id="318"/>
            <p14:sldId id="258"/>
            <p14:sldId id="257"/>
            <p14:sldId id="319"/>
            <p14:sldId id="325"/>
            <p14:sldId id="280"/>
            <p14:sldId id="281"/>
            <p14:sldId id="282"/>
            <p14:sldId id="283"/>
            <p14:sldId id="287"/>
            <p14:sldId id="284"/>
            <p14:sldId id="285"/>
            <p14:sldId id="320"/>
            <p14:sldId id="288"/>
            <p14:sldId id="289"/>
          </p14:sldIdLst>
        </p14:section>
        <p14:section name="All About Patches" id="{23E73E07-7E82-4B40-B4B3-7C4577202AA6}">
          <p14:sldIdLst>
            <p14:sldId id="259"/>
            <p14:sldId id="262"/>
            <p14:sldId id="260"/>
            <p14:sldId id="263"/>
            <p14:sldId id="264"/>
          </p14:sldIdLst>
        </p14:section>
        <p14:section name="Vehicle Collision detection" id="{1BA514A4-F310-4783-80FD-F0814EC2130D}">
          <p14:sldIdLst>
            <p14:sldId id="321"/>
            <p14:sldId id="266"/>
            <p14:sldId id="267"/>
            <p14:sldId id="292"/>
            <p14:sldId id="301"/>
            <p14:sldId id="323"/>
            <p14:sldId id="291"/>
            <p14:sldId id="305"/>
            <p14:sldId id="274"/>
            <p14:sldId id="322"/>
            <p14:sldId id="273"/>
            <p14:sldId id="302"/>
            <p14:sldId id="268"/>
            <p14:sldId id="269"/>
            <p14:sldId id="270"/>
            <p14:sldId id="271"/>
            <p14:sldId id="272"/>
            <p14:sldId id="275"/>
            <p14:sldId id="276"/>
            <p14:sldId id="277"/>
            <p14:sldId id="278"/>
            <p14:sldId id="279"/>
            <p14:sldId id="324"/>
            <p14:sldId id="293"/>
            <p14:sldId id="300"/>
            <p14:sldId id="294"/>
            <p14:sldId id="299"/>
            <p14:sldId id="297"/>
            <p14:sldId id="296"/>
            <p14:sldId id="303"/>
            <p14:sldId id="304"/>
            <p14:sldId id="295"/>
            <p14:sldId id="308"/>
            <p14:sldId id="309"/>
            <p14:sldId id="310"/>
            <p14:sldId id="311"/>
            <p14:sldId id="312"/>
            <p14:sldId id="313"/>
            <p14:sldId id="265"/>
            <p14:sldId id="314"/>
            <p14:sldId id="315"/>
            <p14:sldId id="316"/>
            <p14:sldId id="317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4660"/>
  </p:normalViewPr>
  <p:slideViewPr>
    <p:cSldViewPr snapToGrid="0">
      <p:cViewPr varScale="1">
        <p:scale>
          <a:sx n="78" d="100"/>
          <a:sy n="78" d="100"/>
        </p:scale>
        <p:origin x="71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8:39:11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3E1A35-698C-406A-A16F-0460157873F6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41B174-E5B6-47EF-852F-6368326A4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87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0EAEE-21E3-2744-B3ED-5B4C3849BB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249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0EAEE-21E3-2744-B3ED-5B4C3849BB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224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41B174-E5B6-47EF-852F-6368326A4E1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10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3118-2423-7F4F-C885-66025B5931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6DE562-264C-F0B3-38A5-34596B03B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1A184-6832-114F-109A-70ADAAA8D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C827C-8A7A-EE34-0313-B2E2F41BC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E50AC-C347-562F-836B-F31E7B786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443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A7F0B-0EBE-9DA1-F823-FA51D3E93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976EBD-77FE-87F7-46F8-C55A35E6B6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D2712-8653-093C-0F9C-7F446EDFB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CF067-C9F3-8D23-03A6-7595AFEE5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F8263-4D49-C071-B409-14991D488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739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79E3B1-6DBF-DE0A-F457-66599A637D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7084A6-4C31-2DD7-FC09-BB238BAD4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CF6B0-716C-E94E-F96D-BF83FA3E8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D44B6-24CD-B659-5FD8-ACEF4D98E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720EF-0F2E-20A8-22AF-03FC25DBC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11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1C153-1EB7-C0A5-862B-F06B489BA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90002-1562-F745-4AD0-388BF9B1B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52B95-D3EA-F40A-0117-3B798DB40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AC235-AD26-F655-5A10-00B626F80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4D026-D71E-B992-90BF-C13E828CF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595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B0374-0E07-A70D-E807-69E827E31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88DA4A-1B09-018E-485D-099A95D8A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AB839-22CA-A420-EDE1-37F0E122F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A414D-0628-1583-DA8D-BBDC6D226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DA017-C34E-2280-F78F-390DFFB03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95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FF553-C6DB-59C7-6EF1-5A8B014FC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91A39-29EB-888D-8F7D-9A96AF82D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0CC035-A94A-07E8-6294-98EE441D0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16E0EF-7BFD-F1D1-6C53-9B950EAB0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B96CE7-D3D8-4DD6-1FCC-DE595DEE6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EBC192-DEAB-E73D-8923-BC834BB18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120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1CDCF-E2F0-8374-1EB3-C7A38FC7A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3BC29-DD11-61AB-6245-EF50C970E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ECDB0C-F5A4-0EEF-462C-23855EB6E8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71E656-4519-D0B5-EAFA-8503EDC429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792ECE-833F-4A2F-02BC-E830B47BDB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10FC63-78F8-C19C-CF69-C2601C151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6B7D0-6881-C0C8-B688-D80DA197E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0D470C-47F2-7631-BB85-551E17AE8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537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E9B77-AA01-6362-DC1F-119371472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EE6A33-40E6-572A-1542-98AAD4752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2790B8-3D58-F830-CC37-7D9A00941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CA67F-53FD-9586-06A6-C6FBE3020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34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5EB7DE-F61C-98CA-CA41-21C81556C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26C606-F6CA-FFFE-6AF2-4CA19CD09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4EFAC-93AD-1E83-232E-89402F90A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753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41971-8DFD-AE78-80EE-A15273880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02C0C-783A-3A7D-1236-F45960FFA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38D696-A595-0ABE-93C9-D16571A165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69934B-A1D0-934B-CC06-4C0A37A7B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E6744D-261C-1108-43C9-5088AE595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E1EEB0-D013-8EB5-DFEC-AF0E71253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02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673D3-7880-2447-6568-711794D99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EA488E-F598-F07A-3B91-83157DDD4A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294F9-1FF5-349B-2F5C-7C1D06D2E7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9F024B-3FBD-436D-AA32-9EBC911EA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7F8B4A-316B-15ED-C9FC-7F80874A3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8D269D-8720-AD15-B480-F9BC75090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290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1C8102-B581-C77E-5989-12107EDE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C55504-8E1D-F65D-55D3-844E953FA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0071E-F9C6-CBB5-EB85-0AD96008A0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4D0EB-9CB2-409E-BDB2-40FDDC916085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B0CB67-2B45-25BE-AD97-062138083A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D3024-CF4F-25E9-630B-EDAB4B4E23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59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releases/R2022a/stats/referencelist.html?type=app&amp;listtype=cat&amp;category=index&amp;blocktype=all&amp;capability=" TargetMode="External"/><Relationship Id="rId2" Type="http://schemas.openxmlformats.org/officeDocument/2006/relationships/hyperlink" Target="https://www.mathworks.com/help/stats/knnsearch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map/ref/polyxpoly.html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com/2017/02/self-driving-cars-cant-even-construction-zones/" TargetMode="External"/><Relationship Id="rId2" Type="http://schemas.openxmlformats.org/officeDocument/2006/relationships/hyperlink" Target="https://www.istockphoto.com/photos/road-construction-barrel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6FE6AE0-48D2-1C75-177F-A4415E23C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171"/>
            <a:ext cx="12192000" cy="686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38AA4A-1966-1923-6761-F7B77B5FE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56184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Detecting Collisions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011A22-F62A-112B-E1A3-DBA0F42F03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84206"/>
            <a:ext cx="9144000" cy="57175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By Shashank Garikipati on 6/28/2022</a:t>
            </a:r>
          </a:p>
        </p:txBody>
      </p:sp>
    </p:spTree>
    <p:extLst>
      <p:ext uri="{BB962C8B-B14F-4D97-AF65-F5344CB8AC3E}">
        <p14:creationId xmlns:p14="http://schemas.microsoft.com/office/powerpoint/2010/main" val="3915434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B6E3F-721D-744B-D3ED-BA19E67D0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Associating XY points in one dataset (A map) to another dataset (waypoints) is a useful tool when working with construction zones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713289-33AA-9E71-F4F5-494C17821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773" y="2055557"/>
            <a:ext cx="5334000" cy="400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C84AF2-D438-F4F6-8B62-7A25E9192262}"/>
              </a:ext>
            </a:extLst>
          </p:cNvPr>
          <p:cNvSpPr txBox="1"/>
          <p:nvPr/>
        </p:nvSpPr>
        <p:spPr>
          <a:xfrm>
            <a:off x="3699302" y="5960192"/>
            <a:ext cx="3519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 showing association of points</a:t>
            </a:r>
          </a:p>
        </p:txBody>
      </p:sp>
    </p:spTree>
    <p:extLst>
      <p:ext uri="{BB962C8B-B14F-4D97-AF65-F5344CB8AC3E}">
        <p14:creationId xmlns:p14="http://schemas.microsoft.com/office/powerpoint/2010/main" val="2177379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228C8-3B99-2290-7DEC-4D8030FC5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X,Y points from two different datasets can be paired as an application of machine leaning (k-nearest neighbor algorithm)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F8CDA4-06ED-A9BB-E5A2-019C15D72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232" y="2118386"/>
            <a:ext cx="5334000" cy="4000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F3ADE8-F8FA-A914-AB76-4020C199679E}"/>
              </a:ext>
            </a:extLst>
          </p:cNvPr>
          <p:cNvSpPr txBox="1"/>
          <p:nvPr/>
        </p:nvSpPr>
        <p:spPr>
          <a:xfrm>
            <a:off x="2870438" y="5934220"/>
            <a:ext cx="496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Zoomed in version of the plot on the previous slide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9777A7-E485-AC73-5949-ADAD7D31C41C}"/>
              </a:ext>
            </a:extLst>
          </p:cNvPr>
          <p:cNvSpPr txBox="1"/>
          <p:nvPr/>
        </p:nvSpPr>
        <p:spPr>
          <a:xfrm>
            <a:off x="6676104" y="1209450"/>
            <a:ext cx="7113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8013"/>
                </a:solidFill>
                <a:latin typeface="Menlo"/>
              </a:defRPr>
            </a:lvl1pPr>
          </a:lstStyle>
          <a:p>
            <a:r>
              <a:rPr lang="en-US" dirty="0"/>
              <a:t>Function: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fcn_Points_pairXYdata.m</a:t>
            </a:r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 </a:t>
            </a:r>
          </a:p>
          <a:p>
            <a:r>
              <a:rPr lang="en-US" dirty="0"/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script_test_fcn_Points_pairXYdata.m</a:t>
            </a:r>
            <a:endParaRPr lang="en-US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620601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0E1EA-1ED1-6D49-8D0C-928CE3E14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this problem, we want to associate X,Y data points in one data set (a map, for example) with X,Y data points in another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AE320-F0E5-7F4A-9F76-9F18FDDAB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9735"/>
            <a:ext cx="10515600" cy="2226371"/>
          </a:xfrm>
        </p:spPr>
        <p:txBody>
          <a:bodyPr>
            <a:normAutofit/>
          </a:bodyPr>
          <a:lstStyle/>
          <a:p>
            <a:r>
              <a:rPr lang="en-US" dirty="0"/>
              <a:t>The data sets are not assumed to be sorted or have the same number of points.</a:t>
            </a:r>
          </a:p>
          <a:p>
            <a:r>
              <a:rPr lang="en-US" dirty="0"/>
              <a:t>A graphical depiction is given for two data sets here: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7066F3-5564-8B4B-82A9-AC8EE79DCFC6}"/>
              </a:ext>
            </a:extLst>
          </p:cNvPr>
          <p:cNvGrpSpPr/>
          <p:nvPr/>
        </p:nvGrpSpPr>
        <p:grpSpPr>
          <a:xfrm>
            <a:off x="3208842" y="4150507"/>
            <a:ext cx="5570980" cy="2020639"/>
            <a:chOff x="3268219" y="3860796"/>
            <a:chExt cx="5570980" cy="202063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138484A-61AB-D14B-BB38-309CDD415E7E}"/>
                </a:ext>
              </a:extLst>
            </p:cNvPr>
            <p:cNvSpPr/>
            <p:nvPr/>
          </p:nvSpPr>
          <p:spPr>
            <a:xfrm>
              <a:off x="3352800" y="3919699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6A0010A-03CB-3349-8CC1-23DA258FCEE2}"/>
                </a:ext>
              </a:extLst>
            </p:cNvPr>
            <p:cNvSpPr/>
            <p:nvPr/>
          </p:nvSpPr>
          <p:spPr>
            <a:xfrm>
              <a:off x="4112821" y="4062203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47A3A4F-53F1-5A45-921E-A1684E2DF170}"/>
                </a:ext>
              </a:extLst>
            </p:cNvPr>
            <p:cNvSpPr/>
            <p:nvPr/>
          </p:nvSpPr>
          <p:spPr>
            <a:xfrm>
              <a:off x="5953496" y="4608468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2A99C23-D188-1840-B413-6950340E397C}"/>
                </a:ext>
              </a:extLst>
            </p:cNvPr>
            <p:cNvSpPr/>
            <p:nvPr/>
          </p:nvSpPr>
          <p:spPr>
            <a:xfrm>
              <a:off x="4979719" y="4406588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EA350EC-85F7-4D4B-9A01-70DD61AFC54E}"/>
                </a:ext>
              </a:extLst>
            </p:cNvPr>
            <p:cNvSpPr/>
            <p:nvPr/>
          </p:nvSpPr>
          <p:spPr>
            <a:xfrm>
              <a:off x="7319158" y="4703472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AFE8D6E-020C-6E43-94FE-428A933D21FA}"/>
                </a:ext>
              </a:extLst>
            </p:cNvPr>
            <p:cNvSpPr/>
            <p:nvPr/>
          </p:nvSpPr>
          <p:spPr>
            <a:xfrm>
              <a:off x="8364187" y="4679722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8806823-8417-C842-AD61-E40514A394D5}"/>
                </a:ext>
              </a:extLst>
            </p:cNvPr>
            <p:cNvSpPr/>
            <p:nvPr/>
          </p:nvSpPr>
          <p:spPr>
            <a:xfrm>
              <a:off x="8162306" y="4454091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A97F9AD-509B-9D48-A93C-5F320C62681E}"/>
                </a:ext>
              </a:extLst>
            </p:cNvPr>
            <p:cNvSpPr/>
            <p:nvPr/>
          </p:nvSpPr>
          <p:spPr>
            <a:xfrm>
              <a:off x="7117277" y="4489717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142C7D3-3F63-F542-8025-F73D2DD496BE}"/>
                </a:ext>
              </a:extLst>
            </p:cNvPr>
            <p:cNvSpPr/>
            <p:nvPr/>
          </p:nvSpPr>
          <p:spPr>
            <a:xfrm>
              <a:off x="5739740" y="4477841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7ABB592-5267-0F4F-B82A-E9BD4A99D914}"/>
                </a:ext>
              </a:extLst>
            </p:cNvPr>
            <p:cNvSpPr/>
            <p:nvPr/>
          </p:nvSpPr>
          <p:spPr>
            <a:xfrm>
              <a:off x="4908467" y="4596594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381B57-3171-ED48-ACA6-273113D64FC1}"/>
                </a:ext>
              </a:extLst>
            </p:cNvPr>
            <p:cNvSpPr/>
            <p:nvPr/>
          </p:nvSpPr>
          <p:spPr>
            <a:xfrm>
              <a:off x="4089070" y="4323461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96129F8-3D97-FD49-BA40-FCE76D4CD4D2}"/>
                </a:ext>
              </a:extLst>
            </p:cNvPr>
            <p:cNvSpPr/>
            <p:nvPr/>
          </p:nvSpPr>
          <p:spPr>
            <a:xfrm>
              <a:off x="3554681" y="3872199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A05AAA8-EF98-204A-B055-A660A09D6080}"/>
                </a:ext>
              </a:extLst>
            </p:cNvPr>
            <p:cNvSpPr/>
            <p:nvPr/>
          </p:nvSpPr>
          <p:spPr>
            <a:xfrm>
              <a:off x="3364676" y="5296428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1F4389B-9DFA-4144-8D37-BBAC6503BCE4}"/>
                </a:ext>
              </a:extLst>
            </p:cNvPr>
            <p:cNvSpPr/>
            <p:nvPr/>
          </p:nvSpPr>
          <p:spPr>
            <a:xfrm>
              <a:off x="3364676" y="5601767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9CECD28-F13A-454B-B87F-1CF97879B4AF}"/>
                </a:ext>
              </a:extLst>
            </p:cNvPr>
            <p:cNvSpPr txBox="1"/>
            <p:nvPr/>
          </p:nvSpPr>
          <p:spPr>
            <a:xfrm>
              <a:off x="3632542" y="5512103"/>
              <a:ext cx="1148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B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F2B9BC0-BCF5-2C4B-8767-8E128BB77443}"/>
                </a:ext>
              </a:extLst>
            </p:cNvPr>
            <p:cNvSpPr txBox="1"/>
            <p:nvPr/>
          </p:nvSpPr>
          <p:spPr>
            <a:xfrm>
              <a:off x="3632542" y="5203345"/>
              <a:ext cx="1156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A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F07C66C-A979-9145-BD10-4C4663349B48}"/>
                </a:ext>
              </a:extLst>
            </p:cNvPr>
            <p:cNvSpPr/>
            <p:nvPr/>
          </p:nvSpPr>
          <p:spPr>
            <a:xfrm>
              <a:off x="8649194" y="4489717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CE39C64-5052-8140-8AD5-100B639DF979}"/>
                </a:ext>
              </a:extLst>
            </p:cNvPr>
            <p:cNvSpPr/>
            <p:nvPr/>
          </p:nvSpPr>
          <p:spPr>
            <a:xfrm>
              <a:off x="6535387" y="4620343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CC1000C-687F-9247-982B-91EB7674EF20}"/>
                </a:ext>
              </a:extLst>
            </p:cNvPr>
            <p:cNvSpPr/>
            <p:nvPr/>
          </p:nvSpPr>
          <p:spPr>
            <a:xfrm rot="20913327">
              <a:off x="3268219" y="3860796"/>
              <a:ext cx="563295" cy="28350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D1052B7-BD3D-E84C-A9D2-DB5A91E773DC}"/>
                </a:ext>
              </a:extLst>
            </p:cNvPr>
            <p:cNvSpPr/>
            <p:nvPr/>
          </p:nvSpPr>
          <p:spPr>
            <a:xfrm rot="16564018">
              <a:off x="3936127" y="4120159"/>
              <a:ext cx="537944" cy="32147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4447B08-5753-B34E-8968-02E371D0055F}"/>
                </a:ext>
              </a:extLst>
            </p:cNvPr>
            <p:cNvSpPr/>
            <p:nvPr/>
          </p:nvSpPr>
          <p:spPr>
            <a:xfrm rot="17213854">
              <a:off x="4713388" y="4494283"/>
              <a:ext cx="647244" cy="252471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CC4DBD4-3E6F-0644-B1F7-3933C4927588}"/>
                </a:ext>
              </a:extLst>
            </p:cNvPr>
            <p:cNvSpPr/>
            <p:nvPr/>
          </p:nvSpPr>
          <p:spPr>
            <a:xfrm rot="12893722">
              <a:off x="5605779" y="4523374"/>
              <a:ext cx="694010" cy="25253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DE5C67E-FA91-7743-80A6-799B803C14F7}"/>
                </a:ext>
              </a:extLst>
            </p:cNvPr>
            <p:cNvSpPr/>
            <p:nvPr/>
          </p:nvSpPr>
          <p:spPr>
            <a:xfrm rot="13664020">
              <a:off x="6970858" y="4560856"/>
              <a:ext cx="694139" cy="270258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7E6F488-30AC-DB4A-BA91-32EFEEE9E7F8}"/>
                </a:ext>
              </a:extLst>
            </p:cNvPr>
            <p:cNvSpPr/>
            <p:nvPr/>
          </p:nvSpPr>
          <p:spPr>
            <a:xfrm rot="13983780">
              <a:off x="8025384" y="4538207"/>
              <a:ext cx="674236" cy="27418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847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0E1EA-1ED1-6D49-8D0C-928CE3E14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of XY points to XY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AE320-F0E5-7F4A-9F76-9F18FDDAB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200" y="3696935"/>
            <a:ext cx="10515600" cy="2795940"/>
          </a:xfrm>
        </p:spPr>
        <p:txBody>
          <a:bodyPr>
            <a:normAutofit/>
          </a:bodyPr>
          <a:lstStyle/>
          <a:p>
            <a:r>
              <a:rPr lang="en-US" dirty="0"/>
              <a:t>The data sets are likely to have some points that are “mutual matches” where a pair of points in set A and set B are each the closest point to the point in the opposing data set.</a:t>
            </a:r>
          </a:p>
          <a:p>
            <a:r>
              <a:rPr lang="en-US" dirty="0"/>
              <a:t>The data sets are also likely to have points that do not have a close match once all of the mutual matches have been assigned.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7066F3-5564-8B4B-82A9-AC8EE79DCFC6}"/>
              </a:ext>
            </a:extLst>
          </p:cNvPr>
          <p:cNvGrpSpPr/>
          <p:nvPr/>
        </p:nvGrpSpPr>
        <p:grpSpPr>
          <a:xfrm>
            <a:off x="3042587" y="1508043"/>
            <a:ext cx="5570980" cy="2020639"/>
            <a:chOff x="3268219" y="3860796"/>
            <a:chExt cx="5570980" cy="202063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138484A-61AB-D14B-BB38-309CDD415E7E}"/>
                </a:ext>
              </a:extLst>
            </p:cNvPr>
            <p:cNvSpPr/>
            <p:nvPr/>
          </p:nvSpPr>
          <p:spPr>
            <a:xfrm>
              <a:off x="3352800" y="3919699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6A0010A-03CB-3349-8CC1-23DA258FCEE2}"/>
                </a:ext>
              </a:extLst>
            </p:cNvPr>
            <p:cNvSpPr/>
            <p:nvPr/>
          </p:nvSpPr>
          <p:spPr>
            <a:xfrm>
              <a:off x="4112821" y="4062203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47A3A4F-53F1-5A45-921E-A1684E2DF170}"/>
                </a:ext>
              </a:extLst>
            </p:cNvPr>
            <p:cNvSpPr/>
            <p:nvPr/>
          </p:nvSpPr>
          <p:spPr>
            <a:xfrm>
              <a:off x="5953496" y="4608468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2A99C23-D188-1840-B413-6950340E397C}"/>
                </a:ext>
              </a:extLst>
            </p:cNvPr>
            <p:cNvSpPr/>
            <p:nvPr/>
          </p:nvSpPr>
          <p:spPr>
            <a:xfrm>
              <a:off x="4979719" y="4406588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EA350EC-85F7-4D4B-9A01-70DD61AFC54E}"/>
                </a:ext>
              </a:extLst>
            </p:cNvPr>
            <p:cNvSpPr/>
            <p:nvPr/>
          </p:nvSpPr>
          <p:spPr>
            <a:xfrm>
              <a:off x="7319158" y="4703472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AFE8D6E-020C-6E43-94FE-428A933D21FA}"/>
                </a:ext>
              </a:extLst>
            </p:cNvPr>
            <p:cNvSpPr/>
            <p:nvPr/>
          </p:nvSpPr>
          <p:spPr>
            <a:xfrm>
              <a:off x="8364187" y="4679722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8806823-8417-C842-AD61-E40514A394D5}"/>
                </a:ext>
              </a:extLst>
            </p:cNvPr>
            <p:cNvSpPr/>
            <p:nvPr/>
          </p:nvSpPr>
          <p:spPr>
            <a:xfrm>
              <a:off x="8162306" y="4454091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A97F9AD-509B-9D48-A93C-5F320C62681E}"/>
                </a:ext>
              </a:extLst>
            </p:cNvPr>
            <p:cNvSpPr/>
            <p:nvPr/>
          </p:nvSpPr>
          <p:spPr>
            <a:xfrm>
              <a:off x="7117277" y="4489717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142C7D3-3F63-F542-8025-F73D2DD496BE}"/>
                </a:ext>
              </a:extLst>
            </p:cNvPr>
            <p:cNvSpPr/>
            <p:nvPr/>
          </p:nvSpPr>
          <p:spPr>
            <a:xfrm>
              <a:off x="5739740" y="4477841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7ABB592-5267-0F4F-B82A-E9BD4A99D914}"/>
                </a:ext>
              </a:extLst>
            </p:cNvPr>
            <p:cNvSpPr/>
            <p:nvPr/>
          </p:nvSpPr>
          <p:spPr>
            <a:xfrm>
              <a:off x="4908467" y="4596594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381B57-3171-ED48-ACA6-273113D64FC1}"/>
                </a:ext>
              </a:extLst>
            </p:cNvPr>
            <p:cNvSpPr/>
            <p:nvPr/>
          </p:nvSpPr>
          <p:spPr>
            <a:xfrm>
              <a:off x="4089070" y="4323461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96129F8-3D97-FD49-BA40-FCE76D4CD4D2}"/>
                </a:ext>
              </a:extLst>
            </p:cNvPr>
            <p:cNvSpPr/>
            <p:nvPr/>
          </p:nvSpPr>
          <p:spPr>
            <a:xfrm>
              <a:off x="3554681" y="3872199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A05AAA8-EF98-204A-B055-A660A09D6080}"/>
                </a:ext>
              </a:extLst>
            </p:cNvPr>
            <p:cNvSpPr/>
            <p:nvPr/>
          </p:nvSpPr>
          <p:spPr>
            <a:xfrm>
              <a:off x="3364676" y="5296428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1F4389B-9DFA-4144-8D37-BBAC6503BCE4}"/>
                </a:ext>
              </a:extLst>
            </p:cNvPr>
            <p:cNvSpPr/>
            <p:nvPr/>
          </p:nvSpPr>
          <p:spPr>
            <a:xfrm>
              <a:off x="3364676" y="5601767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9CECD28-F13A-454B-B87F-1CF97879B4AF}"/>
                </a:ext>
              </a:extLst>
            </p:cNvPr>
            <p:cNvSpPr txBox="1"/>
            <p:nvPr/>
          </p:nvSpPr>
          <p:spPr>
            <a:xfrm>
              <a:off x="3632542" y="5512103"/>
              <a:ext cx="1148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B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F2B9BC0-BCF5-2C4B-8767-8E128BB77443}"/>
                </a:ext>
              </a:extLst>
            </p:cNvPr>
            <p:cNvSpPr txBox="1"/>
            <p:nvPr/>
          </p:nvSpPr>
          <p:spPr>
            <a:xfrm>
              <a:off x="3632542" y="5203345"/>
              <a:ext cx="1156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A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F07C66C-A979-9145-BD10-4C4663349B48}"/>
                </a:ext>
              </a:extLst>
            </p:cNvPr>
            <p:cNvSpPr/>
            <p:nvPr/>
          </p:nvSpPr>
          <p:spPr>
            <a:xfrm>
              <a:off x="8649194" y="4489717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CE39C64-5052-8140-8AD5-100B639DF979}"/>
                </a:ext>
              </a:extLst>
            </p:cNvPr>
            <p:cNvSpPr/>
            <p:nvPr/>
          </p:nvSpPr>
          <p:spPr>
            <a:xfrm>
              <a:off x="6535387" y="4620343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CC1000C-687F-9247-982B-91EB7674EF20}"/>
                </a:ext>
              </a:extLst>
            </p:cNvPr>
            <p:cNvSpPr/>
            <p:nvPr/>
          </p:nvSpPr>
          <p:spPr>
            <a:xfrm rot="20913327">
              <a:off x="3268219" y="3860796"/>
              <a:ext cx="563295" cy="28350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D1052B7-BD3D-E84C-A9D2-DB5A91E773DC}"/>
                </a:ext>
              </a:extLst>
            </p:cNvPr>
            <p:cNvSpPr/>
            <p:nvPr/>
          </p:nvSpPr>
          <p:spPr>
            <a:xfrm rot="16564018">
              <a:off x="3936127" y="4120159"/>
              <a:ext cx="537944" cy="32147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4447B08-5753-B34E-8968-02E371D0055F}"/>
                </a:ext>
              </a:extLst>
            </p:cNvPr>
            <p:cNvSpPr/>
            <p:nvPr/>
          </p:nvSpPr>
          <p:spPr>
            <a:xfrm rot="17213854">
              <a:off x="4713388" y="4494283"/>
              <a:ext cx="647244" cy="252471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CC4DBD4-3E6F-0644-B1F7-3933C4927588}"/>
                </a:ext>
              </a:extLst>
            </p:cNvPr>
            <p:cNvSpPr/>
            <p:nvPr/>
          </p:nvSpPr>
          <p:spPr>
            <a:xfrm rot="12893722">
              <a:off x="5605779" y="4523374"/>
              <a:ext cx="694010" cy="25253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DE5C67E-FA91-7743-80A6-799B803C14F7}"/>
                </a:ext>
              </a:extLst>
            </p:cNvPr>
            <p:cNvSpPr/>
            <p:nvPr/>
          </p:nvSpPr>
          <p:spPr>
            <a:xfrm rot="13664020">
              <a:off x="6970858" y="4560856"/>
              <a:ext cx="694139" cy="270258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7E6F488-30AC-DB4A-BA91-32EFEEE9E7F8}"/>
                </a:ext>
              </a:extLst>
            </p:cNvPr>
            <p:cNvSpPr/>
            <p:nvPr/>
          </p:nvSpPr>
          <p:spPr>
            <a:xfrm rot="13983780">
              <a:off x="8025384" y="4538207"/>
              <a:ext cx="674236" cy="27418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390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65F4E-46D9-2040-8A49-A5AED1C46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00239"/>
            <a:ext cx="1092118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Nearest-neighbor or k-nearest-neighbor (</a:t>
            </a:r>
            <a:r>
              <a:rPr lang="en-US" dirty="0" err="1"/>
              <a:t>kNN</a:t>
            </a:r>
            <a:r>
              <a:rPr lang="en-US" dirty="0"/>
              <a:t>) searches are well-researched machine learning algorithms that can help determine mutual matches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BCB0F-098A-B140-A3C1-D469EF3F4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12042"/>
            <a:ext cx="10515600" cy="3597844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MATLAB implementation: [</a:t>
            </a:r>
            <a:r>
              <a:rPr lang="en-US" dirty="0" err="1"/>
              <a:t>idx</a:t>
            </a:r>
            <a:r>
              <a:rPr lang="en-US" dirty="0"/>
              <a:t>, </a:t>
            </a:r>
            <a:r>
              <a:rPr lang="en-US" dirty="0" err="1"/>
              <a:t>dist</a:t>
            </a:r>
            <a:r>
              <a:rPr lang="en-US" dirty="0"/>
              <a:t>] = </a:t>
            </a:r>
            <a:r>
              <a:rPr lang="en-US" dirty="0" err="1"/>
              <a:t>knnsearch</a:t>
            </a:r>
            <a:r>
              <a:rPr lang="en-US" dirty="0"/>
              <a:t>(</a:t>
            </a:r>
            <a:r>
              <a:rPr lang="en-US" dirty="0" err="1"/>
              <a:t>datasetA</a:t>
            </a:r>
            <a:r>
              <a:rPr lang="en-US" dirty="0"/>
              <a:t>, </a:t>
            </a:r>
            <a:r>
              <a:rPr lang="en-US" dirty="0" err="1"/>
              <a:t>datasetB</a:t>
            </a:r>
            <a:r>
              <a:rPr lang="en-US" dirty="0"/>
              <a:t>);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 err="1"/>
              <a:t>kNN</a:t>
            </a:r>
            <a:r>
              <a:rPr lang="en-US" dirty="0"/>
              <a:t> search will return a vector of indices that indicate the nearest neighbor in </a:t>
            </a:r>
            <a:r>
              <a:rPr lang="en-US" dirty="0" err="1"/>
              <a:t>datasetA</a:t>
            </a:r>
            <a:r>
              <a:rPr lang="en-US" dirty="0"/>
              <a:t> to each point in </a:t>
            </a:r>
            <a:r>
              <a:rPr lang="en-US" dirty="0" err="1"/>
              <a:t>datasetB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This can be modified to return a matrix of multiple (k) nearest neighbors for each point in </a:t>
            </a:r>
            <a:r>
              <a:rPr lang="en-US" dirty="0" err="1"/>
              <a:t>datasetB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hlinkClick r:id="rId2"/>
              </a:rPr>
              <a:t>https://www.mathworks.com/help/stats/knnsearch.html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F8E11A-3647-6FD9-6F2E-7C1E9DA5E73B}"/>
              </a:ext>
            </a:extLst>
          </p:cNvPr>
          <p:cNvSpPr txBox="1"/>
          <p:nvPr/>
        </p:nvSpPr>
        <p:spPr>
          <a:xfrm>
            <a:off x="6096000" y="59252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sng" dirty="0">
                <a:solidFill>
                  <a:srgbClr val="FF0000"/>
                </a:solidFill>
                <a:effectLst/>
                <a:latin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Requires: Statistics and Machine Learning Toolbox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793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D6906-52D4-A403-6CE0-23DD0B54D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419" y="803290"/>
            <a:ext cx="10999134" cy="1321422"/>
          </a:xfrm>
        </p:spPr>
        <p:txBody>
          <a:bodyPr>
            <a:normAutofit fontScale="90000"/>
          </a:bodyPr>
          <a:lstStyle/>
          <a:p>
            <a:r>
              <a:rPr lang="en-US" dirty="0"/>
              <a:t>There may be points in set A that are the closest for multiple points in set B, or points that are never identified as a nearest neighbor.</a:t>
            </a:r>
            <a:br>
              <a:rPr lang="en-US" dirty="0"/>
            </a:b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85F427-DF3A-5ACC-7682-89F253ABD5F7}"/>
              </a:ext>
            </a:extLst>
          </p:cNvPr>
          <p:cNvGrpSpPr/>
          <p:nvPr/>
        </p:nvGrpSpPr>
        <p:grpSpPr>
          <a:xfrm>
            <a:off x="2423122" y="3165986"/>
            <a:ext cx="7345756" cy="2353411"/>
            <a:chOff x="2051547" y="5042429"/>
            <a:chExt cx="5615609" cy="168274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A725028-F2F4-B58D-A763-C73BABFA4E79}"/>
                </a:ext>
              </a:extLst>
            </p:cNvPr>
            <p:cNvSpPr/>
            <p:nvPr/>
          </p:nvSpPr>
          <p:spPr>
            <a:xfrm>
              <a:off x="4309925" y="5078398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8583C86-5BBC-6CA1-127D-FD26DAA1002E}"/>
                </a:ext>
              </a:extLst>
            </p:cNvPr>
            <p:cNvSpPr/>
            <p:nvPr/>
          </p:nvSpPr>
          <p:spPr>
            <a:xfrm>
              <a:off x="5960594" y="5363214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90E7820-AAC1-F234-E5FE-C831B4851BE4}"/>
                </a:ext>
              </a:extLst>
            </p:cNvPr>
            <p:cNvSpPr/>
            <p:nvPr/>
          </p:nvSpPr>
          <p:spPr>
            <a:xfrm>
              <a:off x="5794572" y="5753009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43AC8EF-D29D-F2E6-F345-463F274234D3}"/>
                </a:ext>
              </a:extLst>
            </p:cNvPr>
            <p:cNvSpPr/>
            <p:nvPr/>
          </p:nvSpPr>
          <p:spPr>
            <a:xfrm>
              <a:off x="4820564" y="5042429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B38E3DB-7ED6-76BF-90A7-B2BE511CBABC}"/>
                </a:ext>
              </a:extLst>
            </p:cNvPr>
            <p:cNvSpPr/>
            <p:nvPr/>
          </p:nvSpPr>
          <p:spPr>
            <a:xfrm>
              <a:off x="4309925" y="6140166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403587B-4296-99C9-695C-710558170C76}"/>
                </a:ext>
              </a:extLst>
            </p:cNvPr>
            <p:cNvSpPr/>
            <p:nvPr/>
          </p:nvSpPr>
          <p:spPr>
            <a:xfrm>
              <a:off x="4309925" y="6445505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9EA6D4-89A2-82D8-80E6-346D9B9E1A32}"/>
                </a:ext>
              </a:extLst>
            </p:cNvPr>
            <p:cNvSpPr txBox="1"/>
            <p:nvPr/>
          </p:nvSpPr>
          <p:spPr>
            <a:xfrm>
              <a:off x="4577791" y="6355841"/>
              <a:ext cx="1148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B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3FE1C4-4B20-7B9D-3B07-75D442851164}"/>
                </a:ext>
              </a:extLst>
            </p:cNvPr>
            <p:cNvSpPr txBox="1"/>
            <p:nvPr/>
          </p:nvSpPr>
          <p:spPr>
            <a:xfrm>
              <a:off x="4577791" y="6047083"/>
              <a:ext cx="1156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A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D1779-3CFF-5346-7992-8377606BFE98}"/>
                </a:ext>
              </a:extLst>
            </p:cNvPr>
            <p:cNvSpPr/>
            <p:nvPr/>
          </p:nvSpPr>
          <p:spPr>
            <a:xfrm>
              <a:off x="6993748" y="6003822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B2F80D4-2E15-E54E-7305-AC531228AC84}"/>
                </a:ext>
              </a:extLst>
            </p:cNvPr>
            <p:cNvCxnSpPr>
              <a:cxnSpLocks/>
              <a:endCxn id="7" idx="6"/>
            </p:cNvCxnSpPr>
            <p:nvPr/>
          </p:nvCxnSpPr>
          <p:spPr>
            <a:xfrm flipH="1" flipV="1">
              <a:off x="5984577" y="5848012"/>
              <a:ext cx="1009172" cy="252806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646A68C-9D94-5F6E-07FB-3AF9731BC71C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5889575" y="5525393"/>
              <a:ext cx="98845" cy="227616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2CB42D6-ECFD-D2AC-E27B-BC89071DF754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 flipV="1">
              <a:off x="4499930" y="5137432"/>
              <a:ext cx="320634" cy="35969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546737F-2313-2B81-7131-E94FD89681B3}"/>
                </a:ext>
              </a:extLst>
            </p:cNvPr>
            <p:cNvSpPr/>
            <p:nvPr/>
          </p:nvSpPr>
          <p:spPr>
            <a:xfrm>
              <a:off x="3448937" y="5603923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EE7300-01FA-6EE8-5FBA-485AD561ABA2}"/>
                </a:ext>
              </a:extLst>
            </p:cNvPr>
            <p:cNvSpPr txBox="1"/>
            <p:nvPr/>
          </p:nvSpPr>
          <p:spPr>
            <a:xfrm>
              <a:off x="2051547" y="5619848"/>
              <a:ext cx="11330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Not a</a:t>
              </a:r>
            </a:p>
            <a:p>
              <a:r>
                <a:rPr lang="en-US" dirty="0"/>
                <a:t>neighbor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CD7A364-D52C-A9D8-72A8-FAA8E4DFE6CE}"/>
                </a:ext>
              </a:extLst>
            </p:cNvPr>
            <p:cNvSpPr txBox="1"/>
            <p:nvPr/>
          </p:nvSpPr>
          <p:spPr>
            <a:xfrm>
              <a:off x="6534095" y="5142770"/>
              <a:ext cx="11330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Duplicate</a:t>
              </a:r>
            </a:p>
            <a:p>
              <a:r>
                <a:rPr lang="en-US" dirty="0"/>
                <a:t> neighbor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C27CA48-711D-D35E-75F1-61446AB285B8}"/>
                </a:ext>
              </a:extLst>
            </p:cNvPr>
            <p:cNvCxnSpPr/>
            <p:nvPr/>
          </p:nvCxnSpPr>
          <p:spPr>
            <a:xfrm flipH="1">
              <a:off x="6055596" y="5603923"/>
              <a:ext cx="553926" cy="14908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6906816-D0F2-FE59-9C7C-F3F59024CE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2470" y="5789101"/>
              <a:ext cx="512143" cy="15275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7837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8E6F3-FB69-AC49-90BF-640AEF8C5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623"/>
            <a:ext cx="10515600" cy="1325563"/>
          </a:xfrm>
        </p:spPr>
        <p:txBody>
          <a:bodyPr/>
          <a:lstStyle/>
          <a:p>
            <a:r>
              <a:rPr lang="en-US" dirty="0"/>
              <a:t>How the algorithm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9DA83-9D6F-D74D-9C27-A7EDA8970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070" y="1093123"/>
            <a:ext cx="10515600" cy="4637441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r>
              <a:rPr lang="en-US" dirty="0"/>
              <a:t>Apply 1NN search to find the nearest neighbors in both directions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Compare returned indices to determine which points have mutual matches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3B5899A-D628-C14A-8D22-282C4E9DEAE1}"/>
              </a:ext>
            </a:extLst>
          </p:cNvPr>
          <p:cNvGrpSpPr/>
          <p:nvPr/>
        </p:nvGrpSpPr>
        <p:grpSpPr>
          <a:xfrm>
            <a:off x="1430882" y="2032592"/>
            <a:ext cx="4030453" cy="1826927"/>
            <a:chOff x="1775012" y="2765093"/>
            <a:chExt cx="4030453" cy="1826927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1501C985-53D7-CB4E-A28F-CEF00F569885}"/>
                </a:ext>
              </a:extLst>
            </p:cNvPr>
            <p:cNvSpPr/>
            <p:nvPr/>
          </p:nvSpPr>
          <p:spPr>
            <a:xfrm>
              <a:off x="1775012" y="2765093"/>
              <a:ext cx="4030453" cy="1826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FD76FB6-91D3-5A44-9E08-B641EF9FA01A}"/>
                </a:ext>
              </a:extLst>
            </p:cNvPr>
            <p:cNvSpPr/>
            <p:nvPr/>
          </p:nvSpPr>
          <p:spPr>
            <a:xfrm>
              <a:off x="2782102" y="2889929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41AD762-FBF9-B640-B4B8-D9BF2E8DCBDC}"/>
                </a:ext>
              </a:extLst>
            </p:cNvPr>
            <p:cNvSpPr/>
            <p:nvPr/>
          </p:nvSpPr>
          <p:spPr>
            <a:xfrm>
              <a:off x="4432771" y="3174745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40BF676-B43D-EC43-B71C-D0919A1E5435}"/>
                </a:ext>
              </a:extLst>
            </p:cNvPr>
            <p:cNvSpPr/>
            <p:nvPr/>
          </p:nvSpPr>
          <p:spPr>
            <a:xfrm>
              <a:off x="4266749" y="3564540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F56FFBB-FDAF-D34B-BC50-006C81A9B1B2}"/>
                </a:ext>
              </a:extLst>
            </p:cNvPr>
            <p:cNvSpPr/>
            <p:nvPr/>
          </p:nvSpPr>
          <p:spPr>
            <a:xfrm>
              <a:off x="3292741" y="2853960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9AD7B34-5A81-364E-94B6-A218FFB87E8D}"/>
                </a:ext>
              </a:extLst>
            </p:cNvPr>
            <p:cNvSpPr/>
            <p:nvPr/>
          </p:nvSpPr>
          <p:spPr>
            <a:xfrm>
              <a:off x="2782102" y="3951697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7FE75EC-9525-E44C-A14C-8E65BB5DCB81}"/>
                </a:ext>
              </a:extLst>
            </p:cNvPr>
            <p:cNvSpPr/>
            <p:nvPr/>
          </p:nvSpPr>
          <p:spPr>
            <a:xfrm>
              <a:off x="2782102" y="4257036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722FEE-1AD6-AB4E-A69B-192EA01C0287}"/>
                </a:ext>
              </a:extLst>
            </p:cNvPr>
            <p:cNvSpPr txBox="1"/>
            <p:nvPr/>
          </p:nvSpPr>
          <p:spPr>
            <a:xfrm>
              <a:off x="3049968" y="4167372"/>
              <a:ext cx="1148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B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2B0701-9A77-5642-81E1-7BBDC524F777}"/>
                </a:ext>
              </a:extLst>
            </p:cNvPr>
            <p:cNvSpPr txBox="1"/>
            <p:nvPr/>
          </p:nvSpPr>
          <p:spPr>
            <a:xfrm>
              <a:off x="3049968" y="3858614"/>
              <a:ext cx="1156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A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62B11DA-ADC6-BF42-9A10-8DCA50C56D29}"/>
                </a:ext>
              </a:extLst>
            </p:cNvPr>
            <p:cNvSpPr/>
            <p:nvPr/>
          </p:nvSpPr>
          <p:spPr>
            <a:xfrm>
              <a:off x="5465925" y="3815353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7D8CC11-59AF-A441-8EFB-87CA0854DFEC}"/>
                </a:ext>
              </a:extLst>
            </p:cNvPr>
            <p:cNvCxnSpPr>
              <a:cxnSpLocks/>
              <a:endCxn id="7" idx="6"/>
            </p:cNvCxnSpPr>
            <p:nvPr/>
          </p:nvCxnSpPr>
          <p:spPr>
            <a:xfrm flipH="1" flipV="1">
              <a:off x="4456754" y="3659543"/>
              <a:ext cx="1009172" cy="252806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B3D355A-B31B-C64E-8F82-6CF9AEE46504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4361752" y="3336924"/>
              <a:ext cx="98845" cy="227616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2B82CD4-48CC-644F-9E61-18D918A1C6C4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 flipV="1">
              <a:off x="2972107" y="2948963"/>
              <a:ext cx="320634" cy="35969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C8130E0-2FF2-E149-88AB-780B26FD91F2}"/>
                </a:ext>
              </a:extLst>
            </p:cNvPr>
            <p:cNvSpPr/>
            <p:nvPr/>
          </p:nvSpPr>
          <p:spPr>
            <a:xfrm>
              <a:off x="1921114" y="3415454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C8368EC5-9783-CE47-AEB3-D151F91C2B6C}"/>
              </a:ext>
            </a:extLst>
          </p:cNvPr>
          <p:cNvGrpSpPr/>
          <p:nvPr/>
        </p:nvGrpSpPr>
        <p:grpSpPr>
          <a:xfrm>
            <a:off x="6381411" y="2063576"/>
            <a:ext cx="4030453" cy="1826927"/>
            <a:chOff x="6725541" y="2687131"/>
            <a:chExt cx="4030453" cy="1826927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CFDDDD6-1638-3742-BB63-5570BDA9BB08}"/>
                </a:ext>
              </a:extLst>
            </p:cNvPr>
            <p:cNvSpPr/>
            <p:nvPr/>
          </p:nvSpPr>
          <p:spPr>
            <a:xfrm>
              <a:off x="6725541" y="2687131"/>
              <a:ext cx="4030453" cy="1826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55F9E59-0E45-754D-A13C-EAD661A21CD6}"/>
                </a:ext>
              </a:extLst>
            </p:cNvPr>
            <p:cNvSpPr/>
            <p:nvPr/>
          </p:nvSpPr>
          <p:spPr>
            <a:xfrm>
              <a:off x="7776533" y="2801062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603AD03-1D6F-BD4C-B1DF-032F4FD6A97D}"/>
                </a:ext>
              </a:extLst>
            </p:cNvPr>
            <p:cNvSpPr/>
            <p:nvPr/>
          </p:nvSpPr>
          <p:spPr>
            <a:xfrm>
              <a:off x="9427202" y="3085878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2C95810-FEDF-874E-813D-2FF0FA744230}"/>
                </a:ext>
              </a:extLst>
            </p:cNvPr>
            <p:cNvSpPr/>
            <p:nvPr/>
          </p:nvSpPr>
          <p:spPr>
            <a:xfrm>
              <a:off x="9261180" y="3475673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9ABB767-914E-E14E-ABD5-1C6D24282C4C}"/>
                </a:ext>
              </a:extLst>
            </p:cNvPr>
            <p:cNvSpPr/>
            <p:nvPr/>
          </p:nvSpPr>
          <p:spPr>
            <a:xfrm>
              <a:off x="8287172" y="2765093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CE76124-3F82-3949-A1F2-DBCC23EC2411}"/>
                </a:ext>
              </a:extLst>
            </p:cNvPr>
            <p:cNvSpPr/>
            <p:nvPr/>
          </p:nvSpPr>
          <p:spPr>
            <a:xfrm>
              <a:off x="7776533" y="3862830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D0535A1-D866-3E42-8D2B-5C1832C017AB}"/>
                </a:ext>
              </a:extLst>
            </p:cNvPr>
            <p:cNvSpPr/>
            <p:nvPr/>
          </p:nvSpPr>
          <p:spPr>
            <a:xfrm>
              <a:off x="7776533" y="4168169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0DA679-2E5E-7F4B-8943-F966213DD576}"/>
                </a:ext>
              </a:extLst>
            </p:cNvPr>
            <p:cNvSpPr txBox="1"/>
            <p:nvPr/>
          </p:nvSpPr>
          <p:spPr>
            <a:xfrm>
              <a:off x="8044399" y="4078505"/>
              <a:ext cx="1148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B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4FB9D32-46DA-1A47-AF00-23CD6A827BDA}"/>
                </a:ext>
              </a:extLst>
            </p:cNvPr>
            <p:cNvSpPr txBox="1"/>
            <p:nvPr/>
          </p:nvSpPr>
          <p:spPr>
            <a:xfrm>
              <a:off x="8044399" y="3769747"/>
              <a:ext cx="1156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A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E8ED4A7-2703-B84B-AA32-719DCBE61974}"/>
                </a:ext>
              </a:extLst>
            </p:cNvPr>
            <p:cNvSpPr/>
            <p:nvPr/>
          </p:nvSpPr>
          <p:spPr>
            <a:xfrm>
              <a:off x="10460356" y="3726486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77A358D-45CE-414F-B796-FAC2C3AB65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01762" y="3260597"/>
              <a:ext cx="98845" cy="22761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ECFF2CD-EAB5-724F-ADBD-62E1FCEE8C90}"/>
                </a:ext>
              </a:extLst>
            </p:cNvPr>
            <p:cNvCxnSpPr>
              <a:cxnSpLocks/>
              <a:stCxn id="25" idx="2"/>
              <a:endCxn id="22" idx="6"/>
            </p:cNvCxnSpPr>
            <p:nvPr/>
          </p:nvCxnSpPr>
          <p:spPr>
            <a:xfrm flipH="1">
              <a:off x="7966538" y="2860096"/>
              <a:ext cx="320634" cy="35969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043CE67-135C-0449-B506-8B2D8EA214C6}"/>
                </a:ext>
              </a:extLst>
            </p:cNvPr>
            <p:cNvSpPr/>
            <p:nvPr/>
          </p:nvSpPr>
          <p:spPr>
            <a:xfrm>
              <a:off x="6915545" y="3326587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2666851-3E93-D54D-BED7-C47B3ACA4E1B}"/>
                </a:ext>
              </a:extLst>
            </p:cNvPr>
            <p:cNvCxnSpPr>
              <a:cxnSpLocks/>
              <a:stCxn id="34" idx="7"/>
              <a:endCxn id="22" idx="3"/>
            </p:cNvCxnSpPr>
            <p:nvPr/>
          </p:nvCxnSpPr>
          <p:spPr>
            <a:xfrm flipV="1">
              <a:off x="7077724" y="2963241"/>
              <a:ext cx="726635" cy="39117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82C6225-ADCE-804D-BFFE-F9D758F87CB0}"/>
              </a:ext>
            </a:extLst>
          </p:cNvPr>
          <p:cNvGrpSpPr/>
          <p:nvPr/>
        </p:nvGrpSpPr>
        <p:grpSpPr>
          <a:xfrm>
            <a:off x="1434721" y="4358116"/>
            <a:ext cx="8965524" cy="1826927"/>
            <a:chOff x="1778851" y="4915806"/>
            <a:chExt cx="8965524" cy="1826927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9407B71-6975-044C-A698-855B8BFEC5AC}"/>
                </a:ext>
              </a:extLst>
            </p:cNvPr>
            <p:cNvSpPr/>
            <p:nvPr/>
          </p:nvSpPr>
          <p:spPr>
            <a:xfrm>
              <a:off x="1778851" y="4915806"/>
              <a:ext cx="4030453" cy="1826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1A0ABA0-9C3F-3247-91AA-A25C8CA50BEC}"/>
                </a:ext>
              </a:extLst>
            </p:cNvPr>
            <p:cNvSpPr/>
            <p:nvPr/>
          </p:nvSpPr>
          <p:spPr>
            <a:xfrm>
              <a:off x="6713922" y="4915806"/>
              <a:ext cx="4030453" cy="1826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8369A97-3AC2-D14E-B2AE-F339BBC55E29}"/>
                </a:ext>
              </a:extLst>
            </p:cNvPr>
            <p:cNvGrpSpPr/>
            <p:nvPr/>
          </p:nvGrpSpPr>
          <p:grpSpPr>
            <a:xfrm>
              <a:off x="1880773" y="5059989"/>
              <a:ext cx="3734816" cy="1682744"/>
              <a:chOff x="1921114" y="2800883"/>
              <a:chExt cx="3734816" cy="1682744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196F3903-FC68-BB48-9456-4478121B90EC}"/>
                  </a:ext>
                </a:extLst>
              </p:cNvPr>
              <p:cNvSpPr/>
              <p:nvPr/>
            </p:nvSpPr>
            <p:spPr>
              <a:xfrm>
                <a:off x="2782102" y="2836852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ED692717-902F-9B42-8DCC-1213D2E1B1DF}"/>
                  </a:ext>
                </a:extLst>
              </p:cNvPr>
              <p:cNvSpPr/>
              <p:nvPr/>
            </p:nvSpPr>
            <p:spPr>
              <a:xfrm>
                <a:off x="4432771" y="3121668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3C66E6FE-DEC3-6E45-81DB-F0C116172F1F}"/>
                  </a:ext>
                </a:extLst>
              </p:cNvPr>
              <p:cNvSpPr/>
              <p:nvPr/>
            </p:nvSpPr>
            <p:spPr>
              <a:xfrm>
                <a:off x="4266749" y="3511463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50AD1651-CE2E-C34F-9A31-1E7A9E8599A5}"/>
                  </a:ext>
                </a:extLst>
              </p:cNvPr>
              <p:cNvSpPr/>
              <p:nvPr/>
            </p:nvSpPr>
            <p:spPr>
              <a:xfrm>
                <a:off x="3292741" y="2800883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EC5C533-93A2-F94B-8EA9-C54CA517536C}"/>
                  </a:ext>
                </a:extLst>
              </p:cNvPr>
              <p:cNvSpPr/>
              <p:nvPr/>
            </p:nvSpPr>
            <p:spPr>
              <a:xfrm>
                <a:off x="2782102" y="3898620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8841FF40-DEC4-2B4C-BBE7-A53CB9CFE626}"/>
                  </a:ext>
                </a:extLst>
              </p:cNvPr>
              <p:cNvSpPr/>
              <p:nvPr/>
            </p:nvSpPr>
            <p:spPr>
              <a:xfrm>
                <a:off x="2782102" y="4203959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F18386C-849E-9D4C-9F41-5A9F33048422}"/>
                  </a:ext>
                </a:extLst>
              </p:cNvPr>
              <p:cNvSpPr txBox="1"/>
              <p:nvPr/>
            </p:nvSpPr>
            <p:spPr>
              <a:xfrm>
                <a:off x="3049968" y="4114295"/>
                <a:ext cx="11483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 Set B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D0400B1-4435-4C44-8EBC-D5C63B915D7D}"/>
                  </a:ext>
                </a:extLst>
              </p:cNvPr>
              <p:cNvSpPr txBox="1"/>
              <p:nvPr/>
            </p:nvSpPr>
            <p:spPr>
              <a:xfrm>
                <a:off x="3049968" y="3805537"/>
                <a:ext cx="11563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 Set A</a:t>
                </a: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E751399F-FBB9-4C4E-9176-5CA382CB47C5}"/>
                  </a:ext>
                </a:extLst>
              </p:cNvPr>
              <p:cNvSpPr/>
              <p:nvPr/>
            </p:nvSpPr>
            <p:spPr>
              <a:xfrm>
                <a:off x="5465925" y="3762276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3CF447FA-C517-9443-BDB1-6F3EB67B2571}"/>
                  </a:ext>
                </a:extLst>
              </p:cNvPr>
              <p:cNvCxnSpPr>
                <a:cxnSpLocks/>
                <a:endCxn id="61" idx="6"/>
              </p:cNvCxnSpPr>
              <p:nvPr/>
            </p:nvCxnSpPr>
            <p:spPr>
              <a:xfrm flipH="1" flipV="1">
                <a:off x="4456754" y="3606466"/>
                <a:ext cx="1009172" cy="252806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768221E7-9F19-0140-9BA3-6795303A9D2F}"/>
                  </a:ext>
                </a:extLst>
              </p:cNvPr>
              <p:cNvCxnSpPr>
                <a:cxnSpLocks/>
                <a:stCxn id="60" idx="3"/>
                <a:endCxn id="61" idx="0"/>
              </p:cNvCxnSpPr>
              <p:nvPr/>
            </p:nvCxnSpPr>
            <p:spPr>
              <a:xfrm flipH="1">
                <a:off x="4361752" y="3283847"/>
                <a:ext cx="98845" cy="227616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233E2812-70A5-0B49-9E4F-6D2DB9C40B69}"/>
                  </a:ext>
                </a:extLst>
              </p:cNvPr>
              <p:cNvCxnSpPr>
                <a:cxnSpLocks/>
                <a:stCxn id="59" idx="6"/>
                <a:endCxn id="62" idx="2"/>
              </p:cNvCxnSpPr>
              <p:nvPr/>
            </p:nvCxnSpPr>
            <p:spPr>
              <a:xfrm flipV="1">
                <a:off x="2972107" y="2895886"/>
                <a:ext cx="320634" cy="35969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08F46E80-30BD-CC4E-A798-0B740B094F41}"/>
                  </a:ext>
                </a:extLst>
              </p:cNvPr>
              <p:cNvSpPr/>
              <p:nvPr/>
            </p:nvSpPr>
            <p:spPr>
              <a:xfrm>
                <a:off x="1921114" y="3362377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F6FFA7F-EA33-8740-90A6-9125A0F4561D}"/>
                </a:ext>
              </a:extLst>
            </p:cNvPr>
            <p:cNvGrpSpPr/>
            <p:nvPr/>
          </p:nvGrpSpPr>
          <p:grpSpPr>
            <a:xfrm>
              <a:off x="6875204" y="5024199"/>
              <a:ext cx="3734816" cy="1682744"/>
              <a:chOff x="7421945" y="2705880"/>
              <a:chExt cx="3734816" cy="1682744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4F3648A2-18E6-BF4B-A363-6B693DED3ACA}"/>
                  </a:ext>
                </a:extLst>
              </p:cNvPr>
              <p:cNvSpPr/>
              <p:nvPr/>
            </p:nvSpPr>
            <p:spPr>
              <a:xfrm>
                <a:off x="8282933" y="2741849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09C427C5-AF1B-BE42-A7E6-8720907D5AC6}"/>
                  </a:ext>
                </a:extLst>
              </p:cNvPr>
              <p:cNvSpPr/>
              <p:nvPr/>
            </p:nvSpPr>
            <p:spPr>
              <a:xfrm>
                <a:off x="9933602" y="3026665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29810A09-D842-0648-89FC-1547B3DE8155}"/>
                  </a:ext>
                </a:extLst>
              </p:cNvPr>
              <p:cNvSpPr/>
              <p:nvPr/>
            </p:nvSpPr>
            <p:spPr>
              <a:xfrm>
                <a:off x="9767580" y="3416460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FDA9C0CB-BF2E-4E47-93AE-21A0E7B0DFC8}"/>
                  </a:ext>
                </a:extLst>
              </p:cNvPr>
              <p:cNvSpPr/>
              <p:nvPr/>
            </p:nvSpPr>
            <p:spPr>
              <a:xfrm>
                <a:off x="8793572" y="2705880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06279A13-0C14-F746-B11A-7075D192F1F3}"/>
                  </a:ext>
                </a:extLst>
              </p:cNvPr>
              <p:cNvSpPr/>
              <p:nvPr/>
            </p:nvSpPr>
            <p:spPr>
              <a:xfrm>
                <a:off x="8282933" y="3803617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723E92CE-63EA-E342-BB97-7979F50EE1E9}"/>
                  </a:ext>
                </a:extLst>
              </p:cNvPr>
              <p:cNvSpPr/>
              <p:nvPr/>
            </p:nvSpPr>
            <p:spPr>
              <a:xfrm>
                <a:off x="8282933" y="4108956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4A308B3-D58B-F543-94B4-D7420A8C5269}"/>
                  </a:ext>
                </a:extLst>
              </p:cNvPr>
              <p:cNvSpPr txBox="1"/>
              <p:nvPr/>
            </p:nvSpPr>
            <p:spPr>
              <a:xfrm>
                <a:off x="8550799" y="4019292"/>
                <a:ext cx="11483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 Set B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7B267F9-37C2-A747-95DF-CA8905323624}"/>
                  </a:ext>
                </a:extLst>
              </p:cNvPr>
              <p:cNvSpPr txBox="1"/>
              <p:nvPr/>
            </p:nvSpPr>
            <p:spPr>
              <a:xfrm>
                <a:off x="8550799" y="3710534"/>
                <a:ext cx="11563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 Set A</a:t>
                </a: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84803192-6FBD-9C46-915A-16C630F66379}"/>
                  </a:ext>
                </a:extLst>
              </p:cNvPr>
              <p:cNvSpPr/>
              <p:nvPr/>
            </p:nvSpPr>
            <p:spPr>
              <a:xfrm>
                <a:off x="10966756" y="3667273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E050CA67-EAE1-9547-9C4C-175D18C542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08162" y="3201384"/>
                <a:ext cx="98845" cy="227616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44A4F76F-0836-1B4C-BA4F-5123CD204092}"/>
                  </a:ext>
                </a:extLst>
              </p:cNvPr>
              <p:cNvCxnSpPr>
                <a:cxnSpLocks/>
                <a:stCxn id="76" idx="2"/>
                <a:endCxn id="73" idx="6"/>
              </p:cNvCxnSpPr>
              <p:nvPr/>
            </p:nvCxnSpPr>
            <p:spPr>
              <a:xfrm flipH="1">
                <a:off x="8472938" y="2800883"/>
                <a:ext cx="320634" cy="35969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824391E7-0E31-9449-A70D-DE3BA958DED0}"/>
                  </a:ext>
                </a:extLst>
              </p:cNvPr>
              <p:cNvSpPr/>
              <p:nvPr/>
            </p:nvSpPr>
            <p:spPr>
              <a:xfrm>
                <a:off x="7421945" y="3267374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70A18BFB-C7D6-414A-ACA7-B002AC4B08B7}"/>
                  </a:ext>
                </a:extLst>
              </p:cNvPr>
              <p:cNvCxnSpPr>
                <a:cxnSpLocks/>
                <a:stCxn id="84" idx="7"/>
                <a:endCxn id="73" idx="3"/>
              </p:cNvCxnSpPr>
              <p:nvPr/>
            </p:nvCxnSpPr>
            <p:spPr>
              <a:xfrm flipV="1">
                <a:off x="7584124" y="2904028"/>
                <a:ext cx="726635" cy="39117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E5768FD-067D-0442-93BF-736B5548144B}"/>
                </a:ext>
              </a:extLst>
            </p:cNvPr>
            <p:cNvSpPr/>
            <p:nvPr/>
          </p:nvSpPr>
          <p:spPr>
            <a:xfrm rot="1232918">
              <a:off x="9215990" y="5253080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7261C26-ECB9-274C-A57B-C0FA2BC15A28}"/>
                </a:ext>
              </a:extLst>
            </p:cNvPr>
            <p:cNvSpPr/>
            <p:nvPr/>
          </p:nvSpPr>
          <p:spPr>
            <a:xfrm rot="1232918">
              <a:off x="4227132" y="5266527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34EABA3-529B-E546-B06E-8D74183EA8EA}"/>
                </a:ext>
              </a:extLst>
            </p:cNvPr>
            <p:cNvSpPr/>
            <p:nvPr/>
          </p:nvSpPr>
          <p:spPr>
            <a:xfrm rot="5178957">
              <a:off x="2909320" y="4768985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A854E75-186D-4041-8C7F-7AA4D31CD686}"/>
                </a:ext>
              </a:extLst>
            </p:cNvPr>
            <p:cNvSpPr/>
            <p:nvPr/>
          </p:nvSpPr>
          <p:spPr>
            <a:xfrm rot="5178957">
              <a:off x="7911626" y="4742091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A59BB2A9-A787-A54C-9837-D785651B753B}"/>
                </a:ext>
              </a:extLst>
            </p:cNvPr>
            <p:cNvCxnSpPr>
              <a:stCxn id="88" idx="0"/>
              <a:endCxn id="89" idx="4"/>
            </p:cNvCxnSpPr>
            <p:nvPr/>
          </p:nvCxnSpPr>
          <p:spPr>
            <a:xfrm>
              <a:off x="3485462" y="5143982"/>
              <a:ext cx="4202471" cy="24605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66ECD7BE-5172-BA4D-9B72-396CEBA8D92E}"/>
                </a:ext>
              </a:extLst>
            </p:cNvPr>
            <p:cNvCxnSpPr>
              <a:cxnSpLocks/>
            </p:cNvCxnSpPr>
            <p:nvPr/>
          </p:nvCxnSpPr>
          <p:spPr>
            <a:xfrm>
              <a:off x="4545140" y="5813799"/>
              <a:ext cx="4635417" cy="2714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6595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8E6F3-FB69-AC49-90BF-640AEF8C5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623"/>
            <a:ext cx="10515600" cy="1325563"/>
          </a:xfrm>
        </p:spPr>
        <p:txBody>
          <a:bodyPr/>
          <a:lstStyle/>
          <a:p>
            <a:r>
              <a:rPr lang="en-US" dirty="0"/>
              <a:t>How the algorithm works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9DA83-9D6F-D74D-9C27-A7EDA8970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903" y="1004632"/>
            <a:ext cx="10515600" cy="5180292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r>
              <a:rPr lang="en-US" dirty="0"/>
              <a:t>Check each mutual match the distance is less than a radial limit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Reorganize (or copy) the matched points in Data Set A and Data Set B into a matrix where each row contains the X and Y coordinates of the two points</a:t>
            </a:r>
          </a:p>
          <a:p>
            <a:pPr lvl="1"/>
            <a:r>
              <a:rPr lang="en-US" dirty="0"/>
              <a:t>Optionally, append each of the unmatched points in Data Set A with padding in the last two columns since there aren’t matches in Data Set B</a:t>
            </a:r>
          </a:p>
          <a:p>
            <a:pPr lvl="1"/>
            <a:r>
              <a:rPr lang="en-US" dirty="0"/>
              <a:t>Optionally, append each of the unmatched points in Data Set B with padding in the first two columns since there aren’t matches in Data Set A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13E1DDE-D53F-4746-8B64-CFB468314B4A}"/>
              </a:ext>
            </a:extLst>
          </p:cNvPr>
          <p:cNvGrpSpPr/>
          <p:nvPr/>
        </p:nvGrpSpPr>
        <p:grpSpPr>
          <a:xfrm>
            <a:off x="1444554" y="1828657"/>
            <a:ext cx="8965524" cy="1874319"/>
            <a:chOff x="1778851" y="2192451"/>
            <a:chExt cx="8965524" cy="1874319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9407B71-6975-044C-A698-855B8BFEC5AC}"/>
                </a:ext>
              </a:extLst>
            </p:cNvPr>
            <p:cNvSpPr/>
            <p:nvPr/>
          </p:nvSpPr>
          <p:spPr>
            <a:xfrm>
              <a:off x="1778851" y="2239843"/>
              <a:ext cx="4030453" cy="1826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1A0ABA0-9C3F-3247-91AA-A25C8CA50BEC}"/>
                </a:ext>
              </a:extLst>
            </p:cNvPr>
            <p:cNvSpPr/>
            <p:nvPr/>
          </p:nvSpPr>
          <p:spPr>
            <a:xfrm>
              <a:off x="6713922" y="2239843"/>
              <a:ext cx="4030453" cy="1826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8369A97-3AC2-D14E-B2AE-F339BBC55E29}"/>
                </a:ext>
              </a:extLst>
            </p:cNvPr>
            <p:cNvGrpSpPr/>
            <p:nvPr/>
          </p:nvGrpSpPr>
          <p:grpSpPr>
            <a:xfrm>
              <a:off x="1880773" y="2384026"/>
              <a:ext cx="3734816" cy="1682744"/>
              <a:chOff x="1921114" y="2800883"/>
              <a:chExt cx="3734816" cy="1682744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196F3903-FC68-BB48-9456-4478121B90EC}"/>
                  </a:ext>
                </a:extLst>
              </p:cNvPr>
              <p:cNvSpPr/>
              <p:nvPr/>
            </p:nvSpPr>
            <p:spPr>
              <a:xfrm>
                <a:off x="2782102" y="2836852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ED692717-902F-9B42-8DCC-1213D2E1B1DF}"/>
                  </a:ext>
                </a:extLst>
              </p:cNvPr>
              <p:cNvSpPr/>
              <p:nvPr/>
            </p:nvSpPr>
            <p:spPr>
              <a:xfrm>
                <a:off x="4432771" y="3121668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3C66E6FE-DEC3-6E45-81DB-F0C116172F1F}"/>
                  </a:ext>
                </a:extLst>
              </p:cNvPr>
              <p:cNvSpPr/>
              <p:nvPr/>
            </p:nvSpPr>
            <p:spPr>
              <a:xfrm>
                <a:off x="4266749" y="3511463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50AD1651-CE2E-C34F-9A31-1E7A9E8599A5}"/>
                  </a:ext>
                </a:extLst>
              </p:cNvPr>
              <p:cNvSpPr/>
              <p:nvPr/>
            </p:nvSpPr>
            <p:spPr>
              <a:xfrm>
                <a:off x="3292741" y="2800883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EC5C533-93A2-F94B-8EA9-C54CA517536C}"/>
                  </a:ext>
                </a:extLst>
              </p:cNvPr>
              <p:cNvSpPr/>
              <p:nvPr/>
            </p:nvSpPr>
            <p:spPr>
              <a:xfrm>
                <a:off x="2782102" y="3898620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8841FF40-DEC4-2B4C-BBE7-A53CB9CFE626}"/>
                  </a:ext>
                </a:extLst>
              </p:cNvPr>
              <p:cNvSpPr/>
              <p:nvPr/>
            </p:nvSpPr>
            <p:spPr>
              <a:xfrm>
                <a:off x="2782102" y="4203959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F18386C-849E-9D4C-9F41-5A9F33048422}"/>
                  </a:ext>
                </a:extLst>
              </p:cNvPr>
              <p:cNvSpPr txBox="1"/>
              <p:nvPr/>
            </p:nvSpPr>
            <p:spPr>
              <a:xfrm>
                <a:off x="3049968" y="4114295"/>
                <a:ext cx="11483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 Set B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D0400B1-4435-4C44-8EBC-D5C63B915D7D}"/>
                  </a:ext>
                </a:extLst>
              </p:cNvPr>
              <p:cNvSpPr txBox="1"/>
              <p:nvPr/>
            </p:nvSpPr>
            <p:spPr>
              <a:xfrm>
                <a:off x="3049968" y="3805537"/>
                <a:ext cx="11563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 Set A</a:t>
                </a: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E751399F-FBB9-4C4E-9176-5CA382CB47C5}"/>
                  </a:ext>
                </a:extLst>
              </p:cNvPr>
              <p:cNvSpPr/>
              <p:nvPr/>
            </p:nvSpPr>
            <p:spPr>
              <a:xfrm>
                <a:off x="5465925" y="3762276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3CF447FA-C517-9443-BDB1-6F3EB67B2571}"/>
                  </a:ext>
                </a:extLst>
              </p:cNvPr>
              <p:cNvCxnSpPr>
                <a:cxnSpLocks/>
                <a:endCxn id="61" idx="6"/>
              </p:cNvCxnSpPr>
              <p:nvPr/>
            </p:nvCxnSpPr>
            <p:spPr>
              <a:xfrm flipH="1" flipV="1">
                <a:off x="4456754" y="3606466"/>
                <a:ext cx="1009172" cy="252806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768221E7-9F19-0140-9BA3-6795303A9D2F}"/>
                  </a:ext>
                </a:extLst>
              </p:cNvPr>
              <p:cNvCxnSpPr>
                <a:cxnSpLocks/>
                <a:stCxn id="60" idx="3"/>
                <a:endCxn id="61" idx="0"/>
              </p:cNvCxnSpPr>
              <p:nvPr/>
            </p:nvCxnSpPr>
            <p:spPr>
              <a:xfrm flipH="1">
                <a:off x="4361752" y="3283847"/>
                <a:ext cx="98845" cy="227616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233E2812-70A5-0B49-9E4F-6D2DB9C40B69}"/>
                  </a:ext>
                </a:extLst>
              </p:cNvPr>
              <p:cNvCxnSpPr>
                <a:cxnSpLocks/>
                <a:stCxn id="59" idx="6"/>
                <a:endCxn id="62" idx="2"/>
              </p:cNvCxnSpPr>
              <p:nvPr/>
            </p:nvCxnSpPr>
            <p:spPr>
              <a:xfrm flipV="1">
                <a:off x="2972107" y="2895886"/>
                <a:ext cx="320634" cy="35969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08F46E80-30BD-CC4E-A798-0B740B094F41}"/>
                  </a:ext>
                </a:extLst>
              </p:cNvPr>
              <p:cNvSpPr/>
              <p:nvPr/>
            </p:nvSpPr>
            <p:spPr>
              <a:xfrm>
                <a:off x="1921114" y="3362377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F6FFA7F-EA33-8740-90A6-9125A0F4561D}"/>
                </a:ext>
              </a:extLst>
            </p:cNvPr>
            <p:cNvGrpSpPr/>
            <p:nvPr/>
          </p:nvGrpSpPr>
          <p:grpSpPr>
            <a:xfrm>
              <a:off x="6875204" y="2348236"/>
              <a:ext cx="3734816" cy="1682744"/>
              <a:chOff x="7421945" y="2705880"/>
              <a:chExt cx="3734816" cy="1682744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4F3648A2-18E6-BF4B-A363-6B693DED3ACA}"/>
                  </a:ext>
                </a:extLst>
              </p:cNvPr>
              <p:cNvSpPr/>
              <p:nvPr/>
            </p:nvSpPr>
            <p:spPr>
              <a:xfrm>
                <a:off x="8282933" y="2741849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09C427C5-AF1B-BE42-A7E6-8720907D5AC6}"/>
                  </a:ext>
                </a:extLst>
              </p:cNvPr>
              <p:cNvSpPr/>
              <p:nvPr/>
            </p:nvSpPr>
            <p:spPr>
              <a:xfrm>
                <a:off x="9933602" y="3026665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29810A09-D842-0648-89FC-1547B3DE8155}"/>
                  </a:ext>
                </a:extLst>
              </p:cNvPr>
              <p:cNvSpPr/>
              <p:nvPr/>
            </p:nvSpPr>
            <p:spPr>
              <a:xfrm>
                <a:off x="9767580" y="3416460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FDA9C0CB-BF2E-4E47-93AE-21A0E7B0DFC8}"/>
                  </a:ext>
                </a:extLst>
              </p:cNvPr>
              <p:cNvSpPr/>
              <p:nvPr/>
            </p:nvSpPr>
            <p:spPr>
              <a:xfrm>
                <a:off x="8793572" y="2705880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06279A13-0C14-F746-B11A-7075D192F1F3}"/>
                  </a:ext>
                </a:extLst>
              </p:cNvPr>
              <p:cNvSpPr/>
              <p:nvPr/>
            </p:nvSpPr>
            <p:spPr>
              <a:xfrm>
                <a:off x="8282933" y="3803617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723E92CE-63EA-E342-BB97-7979F50EE1E9}"/>
                  </a:ext>
                </a:extLst>
              </p:cNvPr>
              <p:cNvSpPr/>
              <p:nvPr/>
            </p:nvSpPr>
            <p:spPr>
              <a:xfrm>
                <a:off x="8282933" y="4108956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4A308B3-D58B-F543-94B4-D7420A8C5269}"/>
                  </a:ext>
                </a:extLst>
              </p:cNvPr>
              <p:cNvSpPr txBox="1"/>
              <p:nvPr/>
            </p:nvSpPr>
            <p:spPr>
              <a:xfrm>
                <a:off x="8550799" y="4019292"/>
                <a:ext cx="11483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 Set B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7B267F9-37C2-A747-95DF-CA8905323624}"/>
                  </a:ext>
                </a:extLst>
              </p:cNvPr>
              <p:cNvSpPr txBox="1"/>
              <p:nvPr/>
            </p:nvSpPr>
            <p:spPr>
              <a:xfrm>
                <a:off x="8550799" y="3710534"/>
                <a:ext cx="11563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 Set A</a:t>
                </a: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84803192-6FBD-9C46-915A-16C630F66379}"/>
                  </a:ext>
                </a:extLst>
              </p:cNvPr>
              <p:cNvSpPr/>
              <p:nvPr/>
            </p:nvSpPr>
            <p:spPr>
              <a:xfrm>
                <a:off x="10966756" y="3667273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E050CA67-EAE1-9547-9C4C-175D18C542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08162" y="3201384"/>
                <a:ext cx="98845" cy="227616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44A4F76F-0836-1B4C-BA4F-5123CD204092}"/>
                  </a:ext>
                </a:extLst>
              </p:cNvPr>
              <p:cNvCxnSpPr>
                <a:cxnSpLocks/>
                <a:stCxn id="76" idx="2"/>
                <a:endCxn id="73" idx="6"/>
              </p:cNvCxnSpPr>
              <p:nvPr/>
            </p:nvCxnSpPr>
            <p:spPr>
              <a:xfrm flipH="1">
                <a:off x="8472938" y="2800883"/>
                <a:ext cx="320634" cy="35969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824391E7-0E31-9449-A70D-DE3BA958DED0}"/>
                  </a:ext>
                </a:extLst>
              </p:cNvPr>
              <p:cNvSpPr/>
              <p:nvPr/>
            </p:nvSpPr>
            <p:spPr>
              <a:xfrm>
                <a:off x="7421945" y="3267374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70A18BFB-C7D6-414A-ACA7-B002AC4B08B7}"/>
                  </a:ext>
                </a:extLst>
              </p:cNvPr>
              <p:cNvCxnSpPr>
                <a:cxnSpLocks/>
                <a:stCxn id="84" idx="7"/>
                <a:endCxn id="73" idx="3"/>
              </p:cNvCxnSpPr>
              <p:nvPr/>
            </p:nvCxnSpPr>
            <p:spPr>
              <a:xfrm flipV="1">
                <a:off x="7584124" y="2904028"/>
                <a:ext cx="726635" cy="39117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E5768FD-067D-0442-93BF-736B5548144B}"/>
                </a:ext>
              </a:extLst>
            </p:cNvPr>
            <p:cNvSpPr/>
            <p:nvPr/>
          </p:nvSpPr>
          <p:spPr>
            <a:xfrm rot="1232918">
              <a:off x="9215990" y="2577117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7261C26-ECB9-274C-A57B-C0FA2BC15A28}"/>
                </a:ext>
              </a:extLst>
            </p:cNvPr>
            <p:cNvSpPr/>
            <p:nvPr/>
          </p:nvSpPr>
          <p:spPr>
            <a:xfrm rot="1232918">
              <a:off x="4227132" y="2590564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34EABA3-529B-E546-B06E-8D74183EA8EA}"/>
                </a:ext>
              </a:extLst>
            </p:cNvPr>
            <p:cNvSpPr/>
            <p:nvPr/>
          </p:nvSpPr>
          <p:spPr>
            <a:xfrm rot="5178957">
              <a:off x="2909320" y="2093022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A854E75-186D-4041-8C7F-7AA4D31CD686}"/>
                </a:ext>
              </a:extLst>
            </p:cNvPr>
            <p:cNvSpPr/>
            <p:nvPr/>
          </p:nvSpPr>
          <p:spPr>
            <a:xfrm rot="5178957">
              <a:off x="7911626" y="2066128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D22D968-9B9F-F443-B84F-9181D23DC1E9}"/>
                </a:ext>
              </a:extLst>
            </p:cNvPr>
            <p:cNvSpPr/>
            <p:nvPr/>
          </p:nvSpPr>
          <p:spPr>
            <a:xfrm>
              <a:off x="9067601" y="2905145"/>
              <a:ext cx="501732" cy="501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02703D0B-4F95-0349-9FA4-3F8DF6D674EB}"/>
                </a:ext>
              </a:extLst>
            </p:cNvPr>
            <p:cNvSpPr/>
            <p:nvPr/>
          </p:nvSpPr>
          <p:spPr>
            <a:xfrm>
              <a:off x="8072519" y="2192451"/>
              <a:ext cx="501732" cy="501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6E521FC-57D9-924D-A493-2235E0B6F22A}"/>
                </a:ext>
              </a:extLst>
            </p:cNvPr>
            <p:cNvSpPr/>
            <p:nvPr/>
          </p:nvSpPr>
          <p:spPr>
            <a:xfrm>
              <a:off x="4226660" y="2542074"/>
              <a:ext cx="501732" cy="501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56870FD-E75A-8F40-8D64-86BBB0B96334}"/>
                </a:ext>
              </a:extLst>
            </p:cNvPr>
            <p:cNvSpPr/>
            <p:nvPr/>
          </p:nvSpPr>
          <p:spPr>
            <a:xfrm>
              <a:off x="2572672" y="2273133"/>
              <a:ext cx="501732" cy="501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52073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84EA-B747-985C-9F08-FAB31F7D8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Associated Data Statistics and Modifications</a:t>
            </a:r>
          </a:p>
        </p:txBody>
      </p:sp>
    </p:spTree>
    <p:extLst>
      <p:ext uri="{BB962C8B-B14F-4D97-AF65-F5344CB8AC3E}">
        <p14:creationId xmlns:p14="http://schemas.microsoft.com/office/powerpoint/2010/main" val="2922556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8892B-2608-5F04-EE33-0658842F6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9503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It is useful to have some statistics for points in datasets that have been associated with each 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23BAB-6A20-A937-D3FE-300F5AC94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3832"/>
            <a:ext cx="10515600" cy="4643131"/>
          </a:xfrm>
        </p:spPr>
        <p:txBody>
          <a:bodyPr/>
          <a:lstStyle/>
          <a:p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RMS Error: the RMS distances associated with the point-to-point match errors</a:t>
            </a:r>
          </a:p>
          <a:p>
            <a:r>
              <a:rPr lang="en-US" sz="2400" dirty="0">
                <a:solidFill>
                  <a:srgbClr val="0070C0"/>
                </a:solidFill>
              </a:rPr>
              <a:t>Variance Error: the variance in the point-to-point match error distances</a:t>
            </a:r>
          </a:p>
          <a:p>
            <a:r>
              <a:rPr lang="en-US" sz="2400" dirty="0">
                <a:solidFill>
                  <a:srgbClr val="0070C0"/>
                </a:solidFill>
              </a:rPr>
              <a:t>Mean Shift: the [X Y] shift that would cause the centroids of the two data sets to match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function in the library helps us do this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8C6DC1-14C5-8E1C-A595-535C4BB65BBA}"/>
              </a:ext>
            </a:extLst>
          </p:cNvPr>
          <p:cNvSpPr txBox="1"/>
          <p:nvPr/>
        </p:nvSpPr>
        <p:spPr>
          <a:xfrm>
            <a:off x="2317818" y="4741904"/>
            <a:ext cx="48081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: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fcn_Points_calcPairStatistics.m</a:t>
            </a:r>
            <a:endParaRPr lang="en-US" dirty="0">
              <a:solidFill>
                <a:srgbClr val="008013"/>
              </a:solidFill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script_test_fcn_Points_calcPairStatistics.m</a:t>
            </a:r>
            <a:endParaRPr lang="en-US" dirty="0">
              <a:solidFill>
                <a:srgbClr val="008013"/>
              </a:solidFill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0454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19EC6-7432-E750-E044-B26B74D9A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710" y="267263"/>
            <a:ext cx="10515600" cy="1325563"/>
          </a:xfrm>
        </p:spPr>
        <p:txBody>
          <a:bodyPr/>
          <a:lstStyle/>
          <a:p>
            <a:r>
              <a:rPr lang="en-US" dirty="0"/>
              <a:t>This presentation is organized as follows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E9676-18DF-0036-6ECA-89083B1D3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826"/>
            <a:ext cx="10515600" cy="45841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Motivations</a:t>
            </a:r>
          </a:p>
          <a:p>
            <a:r>
              <a:rPr lang="en-US" dirty="0"/>
              <a:t>Dataset point association</a:t>
            </a:r>
          </a:p>
          <a:p>
            <a:pPr lvl="1"/>
            <a:r>
              <a:rPr lang="en-US" dirty="0"/>
              <a:t>Basic dataset plotting functions</a:t>
            </a:r>
          </a:p>
          <a:p>
            <a:pPr lvl="1"/>
            <a:r>
              <a:rPr lang="en-US" dirty="0"/>
              <a:t>K-nearest-Neighbor algorithm</a:t>
            </a:r>
          </a:p>
          <a:p>
            <a:pPr lvl="1"/>
            <a:r>
              <a:rPr lang="en-US" dirty="0"/>
              <a:t>Associated Data Statistics and Modifications</a:t>
            </a:r>
          </a:p>
          <a:p>
            <a:r>
              <a:rPr lang="en-US" dirty="0"/>
              <a:t>All about patches</a:t>
            </a:r>
          </a:p>
          <a:p>
            <a:r>
              <a:rPr lang="en-US" dirty="0"/>
              <a:t>Vehicle collision detection</a:t>
            </a:r>
          </a:p>
          <a:p>
            <a:pPr lvl="1"/>
            <a:r>
              <a:rPr lang="en-US" dirty="0"/>
              <a:t>Basic vehicle definitions</a:t>
            </a:r>
          </a:p>
          <a:p>
            <a:pPr lvl="1"/>
            <a:r>
              <a:rPr lang="en-US" dirty="0"/>
              <a:t>Construction zones and obstacles</a:t>
            </a:r>
          </a:p>
          <a:p>
            <a:pPr lvl="1"/>
            <a:r>
              <a:rPr lang="en-US" dirty="0"/>
              <a:t>Straight path collision detection</a:t>
            </a:r>
          </a:p>
          <a:p>
            <a:pPr lvl="1"/>
            <a:r>
              <a:rPr lang="en-US" dirty="0"/>
              <a:t>Curved path collision detection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740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D5F62-72A4-9E5C-61D7-3525CDCCA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Another function allows us to modify the statistics of datasets by adjusting XY points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155A96-3C0A-7F30-03AA-4E1F2B4460A6}"/>
              </a:ext>
            </a:extLst>
          </p:cNvPr>
          <p:cNvSpPr txBox="1"/>
          <p:nvPr/>
        </p:nvSpPr>
        <p:spPr>
          <a:xfrm>
            <a:off x="1078954" y="5684176"/>
            <a:ext cx="5501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fcn_Points_adjustPointSetStatistics.m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 </a:t>
            </a: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script_test_fcn_Points_adjustPointSetStatistics.m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5A9C44-588E-A559-831B-5EEEAEABC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53" y="2081883"/>
            <a:ext cx="4351890" cy="3263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C699C0-B1B6-0C78-5343-5410857EA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460" y="2081883"/>
            <a:ext cx="4351890" cy="32639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98341A-40C6-AF01-DE90-1EB089EBF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885" y="2081883"/>
            <a:ext cx="4351890" cy="326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827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AF722-D461-1621-D143-7C6F047CE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Patches are used to represent objects that the vehicle can potentially collide into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E2607-5626-0DCC-9DF3-DC3C7C345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Patches are represented as [1 x N] struct array in MATLAB</a:t>
            </a:r>
          </a:p>
          <a:p>
            <a:r>
              <a:rPr lang="en-US" dirty="0"/>
              <a:t>They are primarily defined by the x and y coordinates of their </a:t>
            </a:r>
            <a:r>
              <a:rPr lang="en-US" dirty="0" err="1"/>
              <a:t>verticies</a:t>
            </a:r>
            <a:r>
              <a:rPr lang="en-US" dirty="0"/>
              <a:t> inputted  as two [M x 1] vectors for x and y, and a [1 x 3] RBG color vector.</a:t>
            </a:r>
          </a:p>
        </p:txBody>
      </p:sp>
      <p:sp>
        <p:nvSpPr>
          <p:cNvPr id="4" name="Flowchart: Manual Input 3">
            <a:extLst>
              <a:ext uri="{FF2B5EF4-FFF2-40B4-BE49-F238E27FC236}">
                <a16:creationId xmlns:a16="http://schemas.microsoft.com/office/drawing/2014/main" id="{ECD7842C-1914-F63E-284C-F2F98B7AC19A}"/>
              </a:ext>
            </a:extLst>
          </p:cNvPr>
          <p:cNvSpPr/>
          <p:nvPr/>
        </p:nvSpPr>
        <p:spPr>
          <a:xfrm rot="19860125">
            <a:off x="4246257" y="4110825"/>
            <a:ext cx="1910184" cy="1258722"/>
          </a:xfrm>
          <a:prstGeom prst="flowChartManualIn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9F68937-E85D-FFAF-280A-CE1E8F1C81C7}"/>
              </a:ext>
            </a:extLst>
          </p:cNvPr>
          <p:cNvSpPr/>
          <p:nvPr/>
        </p:nvSpPr>
        <p:spPr>
          <a:xfrm>
            <a:off x="4149213" y="4837471"/>
            <a:ext cx="73152" cy="7315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C721698-3203-36DA-2F0A-3163A52D10CF}"/>
              </a:ext>
            </a:extLst>
          </p:cNvPr>
          <p:cNvSpPr/>
          <p:nvPr/>
        </p:nvSpPr>
        <p:spPr>
          <a:xfrm>
            <a:off x="5697794" y="3690139"/>
            <a:ext cx="73152" cy="7315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51C507B-6F79-F48E-83D0-604B968BC0C9}"/>
              </a:ext>
            </a:extLst>
          </p:cNvPr>
          <p:cNvSpPr/>
          <p:nvPr/>
        </p:nvSpPr>
        <p:spPr>
          <a:xfrm>
            <a:off x="6305233" y="4800895"/>
            <a:ext cx="73152" cy="7315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707FC4F-18CD-3557-D93C-C8BA23055BF9}"/>
              </a:ext>
            </a:extLst>
          </p:cNvPr>
          <p:cNvSpPr/>
          <p:nvPr/>
        </p:nvSpPr>
        <p:spPr>
          <a:xfrm>
            <a:off x="4619001" y="5717081"/>
            <a:ext cx="73152" cy="7315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61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DBD58-C274-3DDC-8AE1-CDA5C95AB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45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Sample patches are used to illustrate how patched are implemented in the library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D3BCAE-F6D0-60C8-1699-079FAF6C3BC0}"/>
              </a:ext>
            </a:extLst>
          </p:cNvPr>
          <p:cNvSpPr txBox="1"/>
          <p:nvPr/>
        </p:nvSpPr>
        <p:spPr>
          <a:xfrm>
            <a:off x="6440129" y="34290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fcn_Patch_fillSamplePatches.m</a:t>
            </a:r>
            <a:endParaRPr lang="en-US" sz="1800" b="0" i="0" dirty="0">
              <a:solidFill>
                <a:srgbClr val="008013"/>
              </a:solidFill>
              <a:effectLst/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Menlo"/>
              </a:rPr>
              <a:t>No script yet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8673ED-E2FB-F6DD-91CA-9A146E39D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9817"/>
            <a:ext cx="5214058" cy="391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95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A7A65-AC92-C903-B823-7896F7EF2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42" y="138983"/>
            <a:ext cx="10515600" cy="1325563"/>
          </a:xfrm>
        </p:spPr>
        <p:txBody>
          <a:bodyPr/>
          <a:lstStyle/>
          <a:p>
            <a:r>
              <a:rPr lang="en-US" dirty="0"/>
              <a:t>These patches can be easily visualized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159ECE-F1A3-719D-9CFA-B38FB7D934AA}"/>
              </a:ext>
            </a:extLst>
          </p:cNvPr>
          <p:cNvSpPr txBox="1"/>
          <p:nvPr/>
        </p:nvSpPr>
        <p:spPr>
          <a:xfrm>
            <a:off x="6773986" y="3114819"/>
            <a:ext cx="41009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fcn_Patch_plotPatch.m</a:t>
            </a:r>
            <a:endParaRPr lang="en-US" sz="1800" b="0" i="0" dirty="0">
              <a:solidFill>
                <a:srgbClr val="008013"/>
              </a:solidFill>
              <a:effectLst/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script_test_fcn_Patch_plotPatch.m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0F1E7-A38A-506C-7D8F-7FC157965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89041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73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C8317-2FD0-84F6-CD79-C09932F1D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61" y="28475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The library allows users to interactively create patches through color selection and mouse clicks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9D5060-92BE-EA0D-18E5-2A60CD9FD27D}"/>
              </a:ext>
            </a:extLst>
          </p:cNvPr>
          <p:cNvSpPr txBox="1"/>
          <p:nvPr/>
        </p:nvSpPr>
        <p:spPr>
          <a:xfrm>
            <a:off x="1124670" y="564991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: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fcn_Patch_fillPatchArrayViaUserInputs.m</a:t>
            </a:r>
            <a:endParaRPr lang="en-US" dirty="0">
              <a:solidFill>
                <a:srgbClr val="008013"/>
              </a:solidFill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Menlo"/>
              </a:rPr>
              <a:t>No script yet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FC3578-0193-3BEE-3AB9-10C1302A1E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93" t="2151" r="31936" b="39498"/>
          <a:stretch/>
        </p:blipFill>
        <p:spPr>
          <a:xfrm>
            <a:off x="113883" y="1965290"/>
            <a:ext cx="3456384" cy="311917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BB0AB0F-DFCF-2604-04F1-3DB105F937AE}"/>
              </a:ext>
            </a:extLst>
          </p:cNvPr>
          <p:cNvSpPr/>
          <p:nvPr/>
        </p:nvSpPr>
        <p:spPr>
          <a:xfrm>
            <a:off x="3709365" y="3249873"/>
            <a:ext cx="457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40A1F9-CE2A-3309-EBB7-493251E830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74" t="3154" r="32368" b="41076"/>
          <a:stretch/>
        </p:blipFill>
        <p:spPr>
          <a:xfrm>
            <a:off x="4249804" y="1965289"/>
            <a:ext cx="3565390" cy="31191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D45975-AF32-6098-AAED-C39FA9A462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742" t="13480" r="33407" b="29817"/>
          <a:stretch/>
        </p:blipFill>
        <p:spPr>
          <a:xfrm>
            <a:off x="8494731" y="1965291"/>
            <a:ext cx="3506048" cy="3119174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99CA9B34-5878-13AC-966A-40A5EEA0AD9D}"/>
              </a:ext>
            </a:extLst>
          </p:cNvPr>
          <p:cNvSpPr/>
          <p:nvPr/>
        </p:nvSpPr>
        <p:spPr>
          <a:xfrm>
            <a:off x="7957371" y="3249873"/>
            <a:ext cx="457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793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34909-7532-BAB8-3E58-53CB73CB5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Axis Aligned Bounding Boxes (AABB), which are useful when working with collision detection, can be determined </a:t>
            </a:r>
            <a:r>
              <a:rPr lang="en-US" i="1" dirty="0"/>
              <a:t>for</a:t>
            </a:r>
            <a:r>
              <a:rPr lang="en-US" dirty="0"/>
              <a:t> each of the patches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4F3C0D-626C-E76A-6A48-363DC55DA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287" y="2133132"/>
            <a:ext cx="5179196" cy="38843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7AB750-C849-CD97-5D27-B2C76312CDCF}"/>
              </a:ext>
            </a:extLst>
          </p:cNvPr>
          <p:cNvSpPr txBox="1"/>
          <p:nvPr/>
        </p:nvSpPr>
        <p:spPr>
          <a:xfrm>
            <a:off x="6243483" y="34290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fcn_Patch_determineAABB.m</a:t>
            </a:r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 </a:t>
            </a: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script_test_fcn_Patch_determineAABB.m</a:t>
            </a:r>
            <a:endParaRPr lang="en-US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8023339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78E2A-4FD2-B5C5-9BF1-07D59477C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Vehicle definitions</a:t>
            </a:r>
          </a:p>
        </p:txBody>
      </p:sp>
    </p:spTree>
    <p:extLst>
      <p:ext uri="{BB962C8B-B14F-4D97-AF65-F5344CB8AC3E}">
        <p14:creationId xmlns:p14="http://schemas.microsoft.com/office/powerpoint/2010/main" val="1570661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4160C-1FB3-E939-4FA2-8A405BACE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503" y="211430"/>
            <a:ext cx="10515600" cy="1325563"/>
          </a:xfrm>
        </p:spPr>
        <p:txBody>
          <a:bodyPr/>
          <a:lstStyle/>
          <a:p>
            <a:r>
              <a:rPr lang="en-US" dirty="0"/>
              <a:t>We define the following vehicle properties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A325E3-F02B-55C5-9843-4703CECE7DA9}"/>
              </a:ext>
            </a:extLst>
          </p:cNvPr>
          <p:cNvSpPr txBox="1"/>
          <p:nvPr/>
        </p:nvSpPr>
        <p:spPr>
          <a:xfrm>
            <a:off x="4647306" y="4983089"/>
            <a:ext cx="1249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Body width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8C3C2A9-E118-59D1-0E0F-10829F29F19A}"/>
                  </a:ext>
                </a:extLst>
              </p14:cNvPr>
              <p14:cNvContentPartPr/>
              <p14:nvPr/>
            </p14:nvContentPartPr>
            <p14:xfrm>
              <a:off x="9000583" y="3422772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8C3C2A9-E118-59D1-0E0F-10829F29F19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91583" y="341377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01D33333-4DC2-5CBC-3F1B-89C4BA3BA76C}"/>
              </a:ext>
            </a:extLst>
          </p:cNvPr>
          <p:cNvSpPr txBox="1"/>
          <p:nvPr/>
        </p:nvSpPr>
        <p:spPr>
          <a:xfrm>
            <a:off x="8213777" y="5836611"/>
            <a:ext cx="2460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= Center of Gravity (CG)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480135-54DC-F3DD-FF92-A255E4EF8BE5}"/>
              </a:ext>
            </a:extLst>
          </p:cNvPr>
          <p:cNvSpPr txBox="1"/>
          <p:nvPr/>
        </p:nvSpPr>
        <p:spPr>
          <a:xfrm>
            <a:off x="6069528" y="2473075"/>
            <a:ext cx="3010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CG-front bumper distance (</a:t>
            </a:r>
            <a:r>
              <a:rPr lang="en-US" dirty="0" err="1"/>
              <a:t>df</a:t>
            </a:r>
            <a:r>
              <a:rPr lang="en-US" dirty="0"/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369C12-63A8-92DD-96BC-541DA7C97110}"/>
              </a:ext>
            </a:extLst>
          </p:cNvPr>
          <p:cNvSpPr txBox="1"/>
          <p:nvPr/>
        </p:nvSpPr>
        <p:spPr>
          <a:xfrm>
            <a:off x="6069528" y="3938413"/>
            <a:ext cx="2921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CG-rear bumper distance (</a:t>
            </a:r>
            <a:r>
              <a:rPr lang="en-US" dirty="0" err="1"/>
              <a:t>dr</a:t>
            </a:r>
            <a:r>
              <a:rPr lang="en-US" dirty="0"/>
              <a:t>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B75923A-C4B5-67E3-371B-021BF710A687}"/>
              </a:ext>
            </a:extLst>
          </p:cNvPr>
          <p:cNvCxnSpPr>
            <a:cxnSpLocks/>
          </p:cNvCxnSpPr>
          <p:nvPr/>
        </p:nvCxnSpPr>
        <p:spPr>
          <a:xfrm flipV="1">
            <a:off x="6059696" y="2054069"/>
            <a:ext cx="9832" cy="12803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577B9AE-9B2C-C1D1-1E5B-1BE759E080C2}"/>
              </a:ext>
            </a:extLst>
          </p:cNvPr>
          <p:cNvCxnSpPr>
            <a:cxnSpLocks/>
          </p:cNvCxnSpPr>
          <p:nvPr/>
        </p:nvCxnSpPr>
        <p:spPr>
          <a:xfrm flipV="1">
            <a:off x="6060680" y="3324547"/>
            <a:ext cx="0" cy="15634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948FED-24B9-124F-CB95-2F11464AE5AD}"/>
              </a:ext>
            </a:extLst>
          </p:cNvPr>
          <p:cNvCxnSpPr>
            <a:cxnSpLocks/>
          </p:cNvCxnSpPr>
          <p:nvPr/>
        </p:nvCxnSpPr>
        <p:spPr>
          <a:xfrm>
            <a:off x="4525683" y="5052500"/>
            <a:ext cx="13951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65F47E7-4337-59BC-01B8-94FE77A60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177" y="1970367"/>
            <a:ext cx="1514345" cy="2966879"/>
          </a:xfrm>
          <a:prstGeom prst="rect">
            <a:avLst/>
          </a:prstGeom>
        </p:spPr>
      </p:pic>
      <p:pic>
        <p:nvPicPr>
          <p:cNvPr id="1026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4DB53073-9D54-1B9C-DA10-3898F6310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975" y="3140183"/>
            <a:ext cx="340633" cy="34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F6FF1666-B466-68D0-6686-A7BA752F8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970" y="5867142"/>
            <a:ext cx="340633" cy="34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064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41F53F6-6322-74DC-76A9-CA892CB6C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345812">
            <a:off x="5029032" y="2989474"/>
            <a:ext cx="1280203" cy="2508152"/>
          </a:xfrm>
          <a:prstGeom prst="rect">
            <a:avLst/>
          </a:prstGeom>
          <a:ln w="28575">
            <a:noFill/>
          </a:ln>
        </p:spPr>
      </p:pic>
      <p:pic>
        <p:nvPicPr>
          <p:cNvPr id="11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6EF332DC-F481-4236-D995-00746A802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476" y="4084390"/>
            <a:ext cx="340633" cy="34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598B2C-3224-31B5-092E-00004ADE4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365125"/>
            <a:ext cx="1067537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heading angle is defined as the angle between the positive x axis and the heading (direction the vehicle is facing).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037CD88-4336-BD56-EA26-1903613217F6}"/>
              </a:ext>
            </a:extLst>
          </p:cNvPr>
          <p:cNvCxnSpPr/>
          <p:nvPr/>
        </p:nvCxnSpPr>
        <p:spPr>
          <a:xfrm>
            <a:off x="5742001" y="1832189"/>
            <a:ext cx="0" cy="482272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70078A3-EE10-E3B4-81E4-636433619017}"/>
              </a:ext>
            </a:extLst>
          </p:cNvPr>
          <p:cNvCxnSpPr/>
          <p:nvPr/>
        </p:nvCxnSpPr>
        <p:spPr>
          <a:xfrm>
            <a:off x="3525567" y="4243550"/>
            <a:ext cx="481888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Arc 12">
            <a:extLst>
              <a:ext uri="{FF2B5EF4-FFF2-40B4-BE49-F238E27FC236}">
                <a16:creationId xmlns:a16="http://schemas.microsoft.com/office/drawing/2014/main" id="{5A6A90FE-5ED5-0377-4C38-0B207EAAA609}"/>
              </a:ext>
            </a:extLst>
          </p:cNvPr>
          <p:cNvSpPr/>
          <p:nvPr/>
        </p:nvSpPr>
        <p:spPr>
          <a:xfrm rot="20276207">
            <a:off x="4301576" y="2733566"/>
            <a:ext cx="2880849" cy="2786648"/>
          </a:xfrm>
          <a:prstGeom prst="arc">
            <a:avLst>
              <a:gd name="adj1" fmla="val 16199999"/>
              <a:gd name="adj2" fmla="val 158710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11A1F8-E96D-4671-F76C-B6347B61A995}"/>
                  </a:ext>
                </a:extLst>
              </p:cNvPr>
              <p:cNvSpPr txBox="1"/>
              <p:nvPr/>
            </p:nvSpPr>
            <p:spPr>
              <a:xfrm>
                <a:off x="6453488" y="2665137"/>
                <a:ext cx="18909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𝐻𝑒𝑎𝑑𝑖𝑛𝑔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𝑎𝑛𝑔𝑙𝑒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h0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11A1F8-E96D-4671-F76C-B6347B61A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488" y="2665137"/>
                <a:ext cx="1890967" cy="276999"/>
              </a:xfrm>
              <a:prstGeom prst="rect">
                <a:avLst/>
              </a:prstGeom>
              <a:blipFill>
                <a:blip r:embed="rId5"/>
                <a:stretch>
                  <a:fillRect l="-5806" t="-28261" r="-6452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E4142D-EE59-5489-43DC-AAE860B0B47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935776" y="2129255"/>
            <a:ext cx="806225" cy="21142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45B9F02-97C8-CEBC-6732-0F6592342455}"/>
              </a:ext>
            </a:extLst>
          </p:cNvPr>
          <p:cNvSpPr txBox="1"/>
          <p:nvPr/>
        </p:nvSpPr>
        <p:spPr>
          <a:xfrm>
            <a:off x="4461777" y="1759922"/>
            <a:ext cx="1754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672214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E6FDC-9536-685E-64A6-57AA913CD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845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Slip angle is the angle between the vehicle’s velocity vector and the heading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7B0842-0113-F175-B1A4-650DBA811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14978">
            <a:off x="4704563" y="3530248"/>
            <a:ext cx="1280203" cy="2508152"/>
          </a:xfrm>
          <a:prstGeom prst="rect">
            <a:avLst/>
          </a:prstGeom>
          <a:ln w="28575">
            <a:noFill/>
          </a:ln>
        </p:spPr>
      </p:pic>
      <p:pic>
        <p:nvPicPr>
          <p:cNvPr id="5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9CAE4CAF-92CF-79FB-50D9-66BF31A5B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348" y="4614008"/>
            <a:ext cx="340633" cy="34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1358FC-BF99-C518-FB8D-8B4ADA5F723B}"/>
              </a:ext>
            </a:extLst>
          </p:cNvPr>
          <p:cNvCxnSpPr/>
          <p:nvPr/>
        </p:nvCxnSpPr>
        <p:spPr>
          <a:xfrm flipV="1">
            <a:off x="5344664" y="2477729"/>
            <a:ext cx="515356" cy="23065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2854F9-96F6-DA79-900D-A7917A8A66DC}"/>
              </a:ext>
            </a:extLst>
          </p:cNvPr>
          <p:cNvCxnSpPr>
            <a:cxnSpLocks/>
          </p:cNvCxnSpPr>
          <p:nvPr/>
        </p:nvCxnSpPr>
        <p:spPr>
          <a:xfrm flipV="1">
            <a:off x="5344664" y="3077496"/>
            <a:ext cx="1754221" cy="17068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Arc 14">
            <a:extLst>
              <a:ext uri="{FF2B5EF4-FFF2-40B4-BE49-F238E27FC236}">
                <a16:creationId xmlns:a16="http://schemas.microsoft.com/office/drawing/2014/main" id="{133CFBEB-E547-2626-EB28-694AFBAA897D}"/>
              </a:ext>
            </a:extLst>
          </p:cNvPr>
          <p:cNvSpPr/>
          <p:nvPr/>
        </p:nvSpPr>
        <p:spPr>
          <a:xfrm>
            <a:off x="4884585" y="3040143"/>
            <a:ext cx="1754221" cy="1615169"/>
          </a:xfrm>
          <a:prstGeom prst="arc">
            <a:avLst>
              <a:gd name="adj1" fmla="val 16200000"/>
              <a:gd name="adj2" fmla="val 205269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04FCEC-B14F-785B-697F-90051854049D}"/>
              </a:ext>
            </a:extLst>
          </p:cNvPr>
          <p:cNvSpPr txBox="1"/>
          <p:nvPr/>
        </p:nvSpPr>
        <p:spPr>
          <a:xfrm>
            <a:off x="5947454" y="2674927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Slip angle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7CF773-D2DF-00C9-8753-631D88493A4B}"/>
              </a:ext>
            </a:extLst>
          </p:cNvPr>
          <p:cNvSpPr txBox="1"/>
          <p:nvPr/>
        </p:nvSpPr>
        <p:spPr>
          <a:xfrm>
            <a:off x="4484207" y="2067912"/>
            <a:ext cx="3223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Vehicle velocity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707D82-165C-2EF1-4515-E49BE5AE0882}"/>
              </a:ext>
            </a:extLst>
          </p:cNvPr>
          <p:cNvSpPr txBox="1"/>
          <p:nvPr/>
        </p:nvSpPr>
        <p:spPr>
          <a:xfrm>
            <a:off x="7115633" y="2892830"/>
            <a:ext cx="1754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316397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D3BBD-0B97-916F-D7C2-66E85E7F6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</p:spTree>
    <p:extLst>
      <p:ext uri="{BB962C8B-B14F-4D97-AF65-F5344CB8AC3E}">
        <p14:creationId xmlns:p14="http://schemas.microsoft.com/office/powerpoint/2010/main" val="777397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BA0C6-ACBC-AA23-7C75-490AC0BB3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18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heading angle is defined as the angle between the positive x axis and the vehicle’s velocity vector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4F5DFA-8E23-34DA-ADE9-7A7B9BAFE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345812">
            <a:off x="5029032" y="2989474"/>
            <a:ext cx="1280203" cy="2508152"/>
          </a:xfrm>
          <a:prstGeom prst="rect">
            <a:avLst/>
          </a:prstGeom>
          <a:ln w="28575">
            <a:noFill/>
          </a:ln>
        </p:spPr>
      </p:pic>
      <p:pic>
        <p:nvPicPr>
          <p:cNvPr id="5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D5A6B81E-24A2-0309-D972-A761F0D89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476" y="4084390"/>
            <a:ext cx="340633" cy="34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323C3ED-4CDD-B3EF-93D5-E9C3BE123062}"/>
              </a:ext>
            </a:extLst>
          </p:cNvPr>
          <p:cNvCxnSpPr/>
          <p:nvPr/>
        </p:nvCxnSpPr>
        <p:spPr>
          <a:xfrm>
            <a:off x="5742001" y="1832189"/>
            <a:ext cx="0" cy="482272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C09817-D72E-7A8D-42DF-4496164AAB00}"/>
              </a:ext>
            </a:extLst>
          </p:cNvPr>
          <p:cNvCxnSpPr/>
          <p:nvPr/>
        </p:nvCxnSpPr>
        <p:spPr>
          <a:xfrm>
            <a:off x="3525567" y="4243550"/>
            <a:ext cx="481888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3EB802A7-E49D-5E9D-061D-82C077D298DA}"/>
              </a:ext>
            </a:extLst>
          </p:cNvPr>
          <p:cNvSpPr/>
          <p:nvPr/>
        </p:nvSpPr>
        <p:spPr>
          <a:xfrm rot="20276207">
            <a:off x="4301576" y="2733566"/>
            <a:ext cx="2880849" cy="2786648"/>
          </a:xfrm>
          <a:prstGeom prst="arc">
            <a:avLst>
              <a:gd name="adj1" fmla="val 14442462"/>
              <a:gd name="adj2" fmla="val 164518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90C8BF-5BB8-8675-2073-F818E9EFD836}"/>
                  </a:ext>
                </a:extLst>
              </p:cNvPr>
              <p:cNvSpPr txBox="1"/>
              <p:nvPr/>
            </p:nvSpPr>
            <p:spPr>
              <a:xfrm>
                <a:off x="6453488" y="2665137"/>
                <a:ext cx="21851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>
                    <a:ea typeface="Cambria Math" panose="02040503050406030204" pitchFamily="18" charset="0"/>
                  </a:rPr>
                  <a:t>Course over </a:t>
                </a:r>
                <a:r>
                  <a:rPr lang="en-US" b="0" dirty="0" err="1">
                    <a:ea typeface="Cambria Math" panose="02040503050406030204" pitchFamily="18" charset="0"/>
                  </a:rPr>
                  <a:t>groun</a:t>
                </a:r>
                <a:r>
                  <a:rPr lang="en-US" dirty="0">
                    <a:ea typeface="Cambria Math" panose="02040503050406030204" pitchFamily="18" charset="0"/>
                  </a:rPr>
                  <a:t>d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90C8BF-5BB8-8675-2073-F818E9EFD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488" y="2665137"/>
                <a:ext cx="2185150" cy="276999"/>
              </a:xfrm>
              <a:prstGeom prst="rect">
                <a:avLst/>
              </a:prstGeom>
              <a:blipFill>
                <a:blip r:embed="rId5"/>
                <a:stretch>
                  <a:fillRect l="-6704" t="-28261" r="-307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94075FD-013E-DE8C-07A9-F20FD28B22F2}"/>
              </a:ext>
            </a:extLst>
          </p:cNvPr>
          <p:cNvCxnSpPr/>
          <p:nvPr/>
        </p:nvCxnSpPr>
        <p:spPr>
          <a:xfrm flipH="1" flipV="1">
            <a:off x="3525567" y="2294533"/>
            <a:ext cx="2216433" cy="194901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5E40A9-8941-198E-F141-9ABD2405E578}"/>
              </a:ext>
            </a:extLst>
          </p:cNvPr>
          <p:cNvSpPr txBox="1"/>
          <p:nvPr/>
        </p:nvSpPr>
        <p:spPr>
          <a:xfrm>
            <a:off x="2694523" y="1905595"/>
            <a:ext cx="3223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Vehicle velocity</a:t>
            </a:r>
          </a:p>
        </p:txBody>
      </p:sp>
    </p:spTree>
    <p:extLst>
      <p:ext uri="{BB962C8B-B14F-4D97-AF65-F5344CB8AC3E}">
        <p14:creationId xmlns:p14="http://schemas.microsoft.com/office/powerpoint/2010/main" val="1985739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80F14-285C-0CA1-E0DC-7EAE89D68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Zones and Obstacles</a:t>
            </a:r>
          </a:p>
        </p:txBody>
      </p:sp>
    </p:spTree>
    <p:extLst>
      <p:ext uri="{BB962C8B-B14F-4D97-AF65-F5344CB8AC3E}">
        <p14:creationId xmlns:p14="http://schemas.microsoft.com/office/powerpoint/2010/main" val="2312765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54561-7E68-2824-41A2-6D31EC174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66802"/>
            <a:ext cx="113538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Construction work zones take various shapes, and tend to have various </a:t>
            </a:r>
            <a:r>
              <a:rPr lang="en-US" dirty="0" err="1"/>
              <a:t>collidable</a:t>
            </a:r>
            <a:r>
              <a:rPr lang="en-US" dirty="0"/>
              <a:t> objects on and near roads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C64BFE-1B23-78D8-484D-899F3A7AD5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7" b="713"/>
          <a:stretch/>
        </p:blipFill>
        <p:spPr>
          <a:xfrm>
            <a:off x="912582" y="1930708"/>
            <a:ext cx="4003547" cy="403388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2550FA6-921C-89C5-A956-A31874FD9956}"/>
              </a:ext>
            </a:extLst>
          </p:cNvPr>
          <p:cNvSpPr/>
          <p:nvPr/>
        </p:nvSpPr>
        <p:spPr>
          <a:xfrm>
            <a:off x="5299587" y="3662516"/>
            <a:ext cx="796413" cy="5702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E4CF01-126F-6BA6-AE2D-8BB271BD8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284" y="1517853"/>
            <a:ext cx="6576143" cy="493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0181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3BF37-47CC-7689-6AE3-02CCE5CC8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 </a:t>
            </a:r>
            <a:r>
              <a:rPr lang="en-US" dirty="0" err="1"/>
              <a:t>collidable</a:t>
            </a:r>
            <a:r>
              <a:rPr lang="en-US" dirty="0"/>
              <a:t> objects found in construction sites are barrels, which from a top-down view can be modelled as regular octagon patches.</a:t>
            </a:r>
          </a:p>
        </p:txBody>
      </p:sp>
      <p:pic>
        <p:nvPicPr>
          <p:cNvPr id="2050" name="Picture 2" descr="234 Road Construction Barrels Stock Photos, Pictures &amp; Royalty-Free Images  - iStock">
            <a:extLst>
              <a:ext uri="{FF2B5EF4-FFF2-40B4-BE49-F238E27FC236}">
                <a16:creationId xmlns:a16="http://schemas.microsoft.com/office/drawing/2014/main" id="{B80AA420-8367-0032-3050-805414FCD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55" y="2250466"/>
            <a:ext cx="4697361" cy="313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7AB0A0-7E85-9559-4222-3D05538385D5}"/>
              </a:ext>
            </a:extLst>
          </p:cNvPr>
          <p:cNvSpPr txBox="1"/>
          <p:nvPr/>
        </p:nvSpPr>
        <p:spPr>
          <a:xfrm>
            <a:off x="3845680" y="5382040"/>
            <a:ext cx="1886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[istockphoto.com]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C3730D-CAC5-E1F0-C72E-A4A39C7B4F0D}"/>
              </a:ext>
            </a:extLst>
          </p:cNvPr>
          <p:cNvSpPr txBox="1"/>
          <p:nvPr/>
        </p:nvSpPr>
        <p:spPr>
          <a:xfrm>
            <a:off x="4240162" y="6040325"/>
            <a:ext cx="7113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8013"/>
                </a:solidFill>
                <a:latin typeface="Menlo"/>
              </a:defRPr>
            </a:lvl1pPr>
          </a:lstStyle>
          <a:p>
            <a:r>
              <a:rPr lang="en-US" dirty="0"/>
              <a:t>Function: </a:t>
            </a:r>
            <a:r>
              <a:rPr lang="en-US" dirty="0" err="1"/>
              <a:t>fcn_Patch_fillBarrelAtPoint.m</a:t>
            </a:r>
            <a:endParaRPr lang="en-US" dirty="0"/>
          </a:p>
          <a:p>
            <a:r>
              <a:rPr lang="en-US" dirty="0"/>
              <a:t>Script: </a:t>
            </a:r>
            <a:r>
              <a:rPr lang="en-US" dirty="0" err="1"/>
              <a:t>script_test_fcn_Patch_fillBarrelAtPoint.m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4FB89C-E91A-3E0E-107C-42D78A133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457" y="193174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49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ABCF0-D661-C716-FC40-73A45968E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280" y="444598"/>
            <a:ext cx="1160943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 function in the library enables the finding of the inner and outer radius of circular trajectory that the vehicle can clear without collision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57FC0C-EBE6-6360-54B3-09A2854EBB51}"/>
              </a:ext>
            </a:extLst>
          </p:cNvPr>
          <p:cNvSpPr txBox="1"/>
          <p:nvPr/>
        </p:nvSpPr>
        <p:spPr>
          <a:xfrm>
            <a:off x="1040552" y="6031210"/>
            <a:ext cx="67940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13"/>
                </a:solidFill>
                <a:latin typeface="Menlo"/>
              </a:rPr>
              <a:t>Function: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fcn_Patch_CalcCircularTrajectoryGeometry.m</a:t>
            </a:r>
            <a:endParaRPr lang="en-US" dirty="0">
              <a:solidFill>
                <a:srgbClr val="008013"/>
              </a:solidFill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script_test_fcn_Patch_CalcCircularTrajectoryGeometry.m</a:t>
            </a:r>
            <a:endParaRPr lang="en-US" dirty="0">
              <a:solidFill>
                <a:srgbClr val="008013"/>
              </a:solidFill>
              <a:latin typeface="Menlo"/>
            </a:endParaRPr>
          </a:p>
          <a:p>
            <a:endParaRPr lang="en-US" sz="1800" b="0" i="0" dirty="0">
              <a:effectLst/>
              <a:latin typeface="Menl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7591E5-E5DF-2E8D-0622-22DEB7619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496" y="2109368"/>
            <a:ext cx="5334000" cy="4000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9D164F-CAE0-2867-EE8B-A0B01C5B30D5}"/>
              </a:ext>
            </a:extLst>
          </p:cNvPr>
          <p:cNvSpPr txBox="1"/>
          <p:nvPr/>
        </p:nvSpPr>
        <p:spPr>
          <a:xfrm>
            <a:off x="7082539" y="3254354"/>
            <a:ext cx="4971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also returns the </a:t>
            </a:r>
            <a:r>
              <a:rPr lang="en-US" dirty="0">
                <a:solidFill>
                  <a:srgbClr val="FF0000"/>
                </a:solidFill>
              </a:rPr>
              <a:t>tangent point </a:t>
            </a:r>
            <a:r>
              <a:rPr lang="en-US" dirty="0"/>
              <a:t>(given by the </a:t>
            </a:r>
            <a:r>
              <a:rPr lang="en-US" dirty="0">
                <a:solidFill>
                  <a:srgbClr val="FF0000"/>
                </a:solidFill>
              </a:rPr>
              <a:t>*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of the inner limiting radii  </a:t>
            </a:r>
          </a:p>
        </p:txBody>
      </p:sp>
    </p:spTree>
    <p:extLst>
      <p:ext uri="{BB962C8B-B14F-4D97-AF65-F5344CB8AC3E}">
        <p14:creationId xmlns:p14="http://schemas.microsoft.com/office/powerpoint/2010/main" val="2458266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3E53A-BCF8-A06C-60ED-1C5F96DEF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Straight Path Collision Detection</a:t>
            </a:r>
          </a:p>
        </p:txBody>
      </p:sp>
    </p:spTree>
    <p:extLst>
      <p:ext uri="{BB962C8B-B14F-4D97-AF65-F5344CB8AC3E}">
        <p14:creationId xmlns:p14="http://schemas.microsoft.com/office/powerpoint/2010/main" val="5498165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96C01-583C-CB43-E104-95E3CF517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collision points between obstacles and a vehicle travelling down a straight path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BB469C-EE4D-DCF6-AFAE-9CDCDB991FE0}"/>
              </a:ext>
            </a:extLst>
          </p:cNvPr>
          <p:cNvSpPr txBox="1"/>
          <p:nvPr/>
        </p:nvSpPr>
        <p:spPr>
          <a:xfrm>
            <a:off x="6096000" y="3429000"/>
            <a:ext cx="7113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8013"/>
                </a:solidFill>
                <a:latin typeface="Menlo"/>
              </a:defRPr>
            </a:lvl1pPr>
          </a:lstStyle>
          <a:p>
            <a:r>
              <a:rPr lang="en-US" dirty="0"/>
              <a:t>Function: </a:t>
            </a:r>
            <a:r>
              <a:rPr lang="en-US" dirty="0" err="1"/>
              <a:t>fcn_Patch_checkStraightCollisions.m</a:t>
            </a:r>
            <a:endParaRPr lang="en-US" dirty="0"/>
          </a:p>
          <a:p>
            <a:r>
              <a:rPr lang="en-US" dirty="0"/>
              <a:t>Script: </a:t>
            </a:r>
            <a:r>
              <a:rPr lang="en-US" dirty="0" err="1"/>
              <a:t>script_test_fcn_Patch_checkStraightCollisions.m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157332-B251-5F8E-F4AE-A170B91CC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87" y="2026749"/>
            <a:ext cx="5462884" cy="409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687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6E618-92F4-ABC4-5FDD-15ABC8315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88" y="284738"/>
            <a:ext cx="1121982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Important assumptions before we proceed to tackling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D7ACF-5350-C142-1DC0-CE9596931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4" y="2117024"/>
            <a:ext cx="5693229" cy="4351338"/>
          </a:xfrm>
        </p:spPr>
        <p:txBody>
          <a:bodyPr/>
          <a:lstStyle/>
          <a:p>
            <a:r>
              <a:rPr lang="en-US" dirty="0"/>
              <a:t>We assume the </a:t>
            </a:r>
            <a:r>
              <a:rPr lang="en-US" dirty="0" err="1"/>
              <a:t>collidable</a:t>
            </a:r>
            <a:r>
              <a:rPr lang="en-US" dirty="0"/>
              <a:t> object to be in the shape of an arbitrary triangle</a:t>
            </a:r>
          </a:p>
          <a:p>
            <a:endParaRPr lang="en-US" dirty="0"/>
          </a:p>
          <a:p>
            <a:r>
              <a:rPr lang="en-US" dirty="0"/>
              <a:t>We assume the car to be approximated as a rectangle bounded by the maximum length and width of the car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D823D731-5AAF-14C4-D064-58877695DB61}"/>
              </a:ext>
            </a:extLst>
          </p:cNvPr>
          <p:cNvSpPr/>
          <p:nvPr/>
        </p:nvSpPr>
        <p:spPr>
          <a:xfrm rot="485955">
            <a:off x="7778799" y="2210255"/>
            <a:ext cx="2297490" cy="804578"/>
          </a:xfrm>
          <a:prstGeom prst="rt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93445D-46F7-B46C-0384-8BAA8CBBD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425688">
            <a:off x="8163193" y="3691385"/>
            <a:ext cx="1114971" cy="2184431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30424925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19C672BE-8E85-20CB-89B5-BA9406EF1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488393">
            <a:off x="8370955" y="974137"/>
            <a:ext cx="2068302" cy="219493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D7895AB-D3B6-D3CA-7D63-7CEA721AC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898349" y="1835810"/>
            <a:ext cx="340245" cy="666602"/>
          </a:xfrm>
          <a:prstGeom prst="rect">
            <a:avLst/>
          </a:prstGeom>
          <a:ln w="28575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67F67C-5F65-E627-34DE-2A2D445D8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93" y="168480"/>
            <a:ext cx="10515600" cy="1325563"/>
          </a:xfrm>
        </p:spPr>
        <p:txBody>
          <a:bodyPr/>
          <a:lstStyle/>
          <a:p>
            <a:r>
              <a:rPr lang="en-US" dirty="0"/>
              <a:t>The strategy (explained in further details in upcoming slides)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5EDD9-2BAD-1D5E-607F-710B3BEC6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50" y="1927253"/>
            <a:ext cx="7107313" cy="459396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Rotate (about CG) the vehicle and obstacles to point to the x-axis (to turn any situation into a standard problem) – use a rotation matrix</a:t>
            </a:r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polyxpoly</a:t>
            </a:r>
            <a:r>
              <a:rPr lang="en-US" dirty="0"/>
              <a:t> (</a:t>
            </a:r>
            <a:r>
              <a:rPr lang="en-US" dirty="0" err="1"/>
              <a:t>matlab</a:t>
            </a:r>
            <a:r>
              <a:rPr lang="en-US" dirty="0"/>
              <a:t> function to find intersection between two polylines) to find points of collision</a:t>
            </a:r>
          </a:p>
          <a:p>
            <a:endParaRPr lang="en-US" dirty="0"/>
          </a:p>
          <a:p>
            <a:r>
              <a:rPr lang="en-US" dirty="0"/>
              <a:t>We then check to see if there are any vertices of the object that lie on this rotated path</a:t>
            </a:r>
          </a:p>
          <a:p>
            <a:endParaRPr lang="en-US" dirty="0"/>
          </a:p>
          <a:p>
            <a:r>
              <a:rPr lang="en-US" dirty="0"/>
              <a:t>We then check to see if there have been any collisions by comparing the vertices and </a:t>
            </a:r>
            <a:r>
              <a:rPr lang="en-US" dirty="0" err="1"/>
              <a:t>polyxpoly</a:t>
            </a:r>
            <a:r>
              <a:rPr lang="en-US" dirty="0"/>
              <a:t> intersection points</a:t>
            </a:r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91BF32-3E95-F826-0EC1-BB8AB2886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715" y="2889509"/>
            <a:ext cx="3716112" cy="11398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236CDA2-E44C-1462-FE51-14CD3FED6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716" y="2889508"/>
            <a:ext cx="3716112" cy="113988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D5B8353-3CF5-E356-282C-F41C8F6E340F}"/>
              </a:ext>
            </a:extLst>
          </p:cNvPr>
          <p:cNvSpPr txBox="1"/>
          <p:nvPr/>
        </p:nvSpPr>
        <p:spPr>
          <a:xfrm>
            <a:off x="7492715" y="4151486"/>
            <a:ext cx="41880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 err="1">
                <a:effectLst/>
                <a:latin typeface="Menlo"/>
              </a:rPr>
              <a:t>collVertexInds</a:t>
            </a:r>
            <a:r>
              <a:rPr lang="en-US" sz="1800" b="0" i="0" dirty="0">
                <a:effectLst/>
                <a:latin typeface="Menlo"/>
              </a:rPr>
              <a:t> = find(abs(</a:t>
            </a:r>
            <a:r>
              <a:rPr lang="en-US" sz="1800" b="0" i="0" dirty="0" err="1">
                <a:effectLst/>
                <a:latin typeface="Menlo"/>
              </a:rPr>
              <a:t>rotObst</a:t>
            </a:r>
            <a:r>
              <a:rPr lang="en-US" sz="1800" b="0" i="0" dirty="0">
                <a:effectLst/>
                <a:latin typeface="Menlo"/>
              </a:rPr>
              <a:t>(:,2)) &lt; 1*</a:t>
            </a:r>
            <a:r>
              <a:rPr lang="en-US" sz="1800" b="0" i="0" dirty="0" err="1">
                <a:effectLst/>
                <a:latin typeface="Menlo"/>
              </a:rPr>
              <a:t>vehicle.w</a:t>
            </a:r>
            <a:r>
              <a:rPr lang="en-US" sz="1800" b="0" i="0" dirty="0">
                <a:effectLst/>
                <a:latin typeface="Menlo"/>
              </a:rPr>
              <a:t>/2 &amp; </a:t>
            </a:r>
            <a:r>
              <a:rPr lang="en-US" sz="1800" b="0" i="0" dirty="0" err="1">
                <a:effectLst/>
                <a:latin typeface="Menlo"/>
              </a:rPr>
              <a:t>rotObst</a:t>
            </a:r>
            <a:r>
              <a:rPr lang="en-US" sz="1800" b="0" i="0" dirty="0">
                <a:effectLst/>
                <a:latin typeface="Menlo"/>
              </a:rPr>
              <a:t>(:,1) &gt; -</a:t>
            </a:r>
            <a:r>
              <a:rPr lang="en-US" sz="1800" b="0" i="0" dirty="0" err="1">
                <a:effectLst/>
                <a:latin typeface="Menlo"/>
              </a:rPr>
              <a:t>vehicle.dr</a:t>
            </a:r>
            <a:r>
              <a:rPr lang="en-US" sz="1800" b="0" i="0" dirty="0">
                <a:effectLst/>
                <a:latin typeface="Menlo"/>
              </a:rPr>
              <a:t>);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5EE9524-CE8F-3D9A-0C58-854874E3C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0344" y="5159183"/>
            <a:ext cx="4029652" cy="97898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6359CDF-E77D-D297-E849-7E05B1FACBFA}"/>
              </a:ext>
            </a:extLst>
          </p:cNvPr>
          <p:cNvSpPr/>
          <p:nvPr/>
        </p:nvSpPr>
        <p:spPr>
          <a:xfrm>
            <a:off x="7492715" y="4202548"/>
            <a:ext cx="4099517" cy="5952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8900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01638F2-5FFE-5446-1F1C-DE17A74CB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488393">
            <a:off x="7355596" y="1563156"/>
            <a:ext cx="3734124" cy="39627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FE9EBD-4594-F9BF-19AD-B7EBB7490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Rotate (about CG) the vehicle and obstacles to point to the x-axis (to turn any situation into a standard problem) – use a rotation matrix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52626E7-99E0-D0DB-0348-880FCD883537}"/>
              </a:ext>
            </a:extLst>
          </p:cNvPr>
          <p:cNvCxnSpPr/>
          <p:nvPr/>
        </p:nvCxnSpPr>
        <p:spPr>
          <a:xfrm flipH="1" flipV="1">
            <a:off x="2153263" y="1976283"/>
            <a:ext cx="3175819" cy="4060722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C4C5A235-322A-F478-ECA8-FB20B2A37430}"/>
              </a:ext>
            </a:extLst>
          </p:cNvPr>
          <p:cNvSpPr/>
          <p:nvPr/>
        </p:nvSpPr>
        <p:spPr>
          <a:xfrm rot="485955">
            <a:off x="2369573" y="2497392"/>
            <a:ext cx="1179871" cy="501446"/>
          </a:xfrm>
          <a:prstGeom prst="rt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17BDB29-7DD9-C323-ACC0-5383C071DCB5}"/>
              </a:ext>
            </a:extLst>
          </p:cNvPr>
          <p:cNvSpPr/>
          <p:nvPr/>
        </p:nvSpPr>
        <p:spPr>
          <a:xfrm>
            <a:off x="5164211" y="3429000"/>
            <a:ext cx="737419" cy="4744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B58DDB-8DE5-C237-022D-99BE0CEF3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425688">
            <a:off x="4653876" y="4988398"/>
            <a:ext cx="609944" cy="1194991"/>
          </a:xfrm>
          <a:prstGeom prst="rect">
            <a:avLst/>
          </a:prstGeom>
          <a:ln w="28575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461A4C-C7C8-6B15-C185-1F6E1E009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014254" y="3055741"/>
            <a:ext cx="614280" cy="1203486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3397392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8A85E-0A71-E4AE-7766-0ABAE34CE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26" y="293328"/>
            <a:ext cx="1169792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dynamic and case-specific nature of construction work zones makes it especially difficult for autonomous vehicles to navigate through them </a:t>
            </a:r>
          </a:p>
        </p:txBody>
      </p:sp>
      <p:pic>
        <p:nvPicPr>
          <p:cNvPr id="12290" name="Picture 2" descr="Road Construction Zone Signs">
            <a:extLst>
              <a:ext uri="{FF2B5EF4-FFF2-40B4-BE49-F238E27FC236}">
                <a16:creationId xmlns:a16="http://schemas.microsoft.com/office/drawing/2014/main" id="{405C033B-E7B8-F494-56E5-9E355EE3B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76" y="2221765"/>
            <a:ext cx="5024176" cy="376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897887-6754-60C8-A3FC-2AE15EF0E1BD}"/>
              </a:ext>
            </a:extLst>
          </p:cNvPr>
          <p:cNvSpPr txBox="1"/>
          <p:nvPr/>
        </p:nvSpPr>
        <p:spPr>
          <a:xfrm>
            <a:off x="3271807" y="6015292"/>
            <a:ext cx="2418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[morrisseylawfirm.com]</a:t>
            </a:r>
          </a:p>
        </p:txBody>
      </p:sp>
      <p:pic>
        <p:nvPicPr>
          <p:cNvPr id="7" name="Picture 2" descr="Free Vector | Set of construction site objects">
            <a:extLst>
              <a:ext uri="{FF2B5EF4-FFF2-40B4-BE49-F238E27FC236}">
                <a16:creationId xmlns:a16="http://schemas.microsoft.com/office/drawing/2014/main" id="{895AD841-A13B-05C6-5C33-CEEBD2769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032" y="2070565"/>
            <a:ext cx="4963790" cy="407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CF7760-32BD-1D4E-E1DA-DE6C4A88F77B}"/>
              </a:ext>
            </a:extLst>
          </p:cNvPr>
          <p:cNvSpPr txBox="1"/>
          <p:nvPr/>
        </p:nvSpPr>
        <p:spPr>
          <a:xfrm>
            <a:off x="9983048" y="6002642"/>
            <a:ext cx="258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[Freepik.com]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8A597-DF5A-00FC-AC1D-6D33028CF5C8}"/>
              </a:ext>
            </a:extLst>
          </p:cNvPr>
          <p:cNvSpPr txBox="1"/>
          <p:nvPr/>
        </p:nvSpPr>
        <p:spPr>
          <a:xfrm>
            <a:off x="6183090" y="1852433"/>
            <a:ext cx="563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objects found in a work zone (not an exhaustive list)</a:t>
            </a:r>
          </a:p>
        </p:txBody>
      </p:sp>
    </p:spTree>
    <p:extLst>
      <p:ext uri="{BB962C8B-B14F-4D97-AF65-F5344CB8AC3E}">
        <p14:creationId xmlns:p14="http://schemas.microsoft.com/office/powerpoint/2010/main" val="35200589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125B58-E02C-C641-055B-56682E0DCD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5" t="5671" r="5487" b="4534"/>
          <a:stretch/>
        </p:blipFill>
        <p:spPr>
          <a:xfrm rot="18488393">
            <a:off x="4598014" y="867153"/>
            <a:ext cx="4520392" cy="5037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BC2AF1-26AD-4014-A5C2-EDC62B4A3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</a:t>
            </a:r>
            <a:r>
              <a:rPr lang="en-US" dirty="0" err="1"/>
              <a:t>polyxpoly</a:t>
            </a:r>
            <a:r>
              <a:rPr lang="en-US" dirty="0"/>
              <a:t> (</a:t>
            </a:r>
            <a:r>
              <a:rPr lang="en-US" dirty="0" err="1"/>
              <a:t>matlab</a:t>
            </a:r>
            <a:r>
              <a:rPr lang="en-US" dirty="0"/>
              <a:t> function to find intersection between two polylines) to find points of collision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859994-0BE6-478F-AD5C-34BB39FD6F0B}"/>
              </a:ext>
            </a:extLst>
          </p:cNvPr>
          <p:cNvSpPr txBox="1"/>
          <p:nvPr/>
        </p:nvSpPr>
        <p:spPr>
          <a:xfrm>
            <a:off x="838199" y="2003067"/>
            <a:ext cx="9957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/>
              </a:rPr>
              <a:t>We d</a:t>
            </a:r>
            <a:r>
              <a:rPr lang="en-US" sz="1800" b="0" i="0" dirty="0">
                <a:effectLst/>
                <a:latin typeface="Menlo"/>
              </a:rPr>
              <a:t>etermine any obstacles that lie within or across the vehicle path on the positive the x-axis between the back of the vehicle (-</a:t>
            </a:r>
            <a:r>
              <a:rPr lang="en-US" sz="1800" b="0" i="0" dirty="0" err="1">
                <a:effectLst/>
                <a:latin typeface="Menlo"/>
              </a:rPr>
              <a:t>vehicle.dr</a:t>
            </a:r>
            <a:r>
              <a:rPr lang="en-US" sz="1800" b="0" i="0" dirty="0">
                <a:effectLst/>
                <a:latin typeface="Menlo"/>
              </a:rPr>
              <a:t>) and some large distance (1e6) (this area is given by the red box)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35C728-C311-0174-B454-CF4BDED0EE5E}"/>
              </a:ext>
            </a:extLst>
          </p:cNvPr>
          <p:cNvSpPr txBox="1"/>
          <p:nvPr/>
        </p:nvSpPr>
        <p:spPr>
          <a:xfrm>
            <a:off x="953730" y="529190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Link to </a:t>
            </a:r>
            <a:r>
              <a:rPr lang="en-US" dirty="0" err="1"/>
              <a:t>polyxpoly</a:t>
            </a:r>
            <a:r>
              <a:rPr lang="en-US" dirty="0"/>
              <a:t> documentation: </a:t>
            </a:r>
            <a:r>
              <a:rPr lang="en-US" dirty="0">
                <a:hlinkClick r:id="rId3"/>
              </a:rPr>
              <a:t>https://www.mathworks.com/help/map/ref/polyxpoly.html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BC227B-61C2-BB76-8290-2BB4CE836B1A}"/>
              </a:ext>
            </a:extLst>
          </p:cNvPr>
          <p:cNvCxnSpPr>
            <a:cxnSpLocks/>
          </p:cNvCxnSpPr>
          <p:nvPr/>
        </p:nvCxnSpPr>
        <p:spPr>
          <a:xfrm flipH="1" flipV="1">
            <a:off x="4640826" y="3988732"/>
            <a:ext cx="412955" cy="412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E6B6E2-6316-2DA2-C835-48282E3790A2}"/>
              </a:ext>
            </a:extLst>
          </p:cNvPr>
          <p:cNvCxnSpPr>
            <a:cxnSpLocks/>
          </p:cNvCxnSpPr>
          <p:nvPr/>
        </p:nvCxnSpPr>
        <p:spPr>
          <a:xfrm flipH="1">
            <a:off x="5382544" y="2977298"/>
            <a:ext cx="868928" cy="260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6BA335-2612-95FA-AB35-723C854C8789}"/>
              </a:ext>
            </a:extLst>
          </p:cNvPr>
          <p:cNvCxnSpPr>
            <a:cxnSpLocks/>
          </p:cNvCxnSpPr>
          <p:nvPr/>
        </p:nvCxnSpPr>
        <p:spPr>
          <a:xfrm flipV="1">
            <a:off x="3788199" y="3978560"/>
            <a:ext cx="545691" cy="489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455EBE-731F-D642-D9E7-92DE5231E1FF}"/>
              </a:ext>
            </a:extLst>
          </p:cNvPr>
          <p:cNvCxnSpPr>
            <a:cxnSpLocks/>
          </p:cNvCxnSpPr>
          <p:nvPr/>
        </p:nvCxnSpPr>
        <p:spPr>
          <a:xfrm>
            <a:off x="4847303" y="2991836"/>
            <a:ext cx="247426" cy="237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FBC7645-4777-EDCD-6D59-8F2832B70B68}"/>
              </a:ext>
            </a:extLst>
          </p:cNvPr>
          <p:cNvSpPr txBox="1"/>
          <p:nvPr/>
        </p:nvSpPr>
        <p:spPr>
          <a:xfrm>
            <a:off x="5053781" y="4303627"/>
            <a:ext cx="6272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collision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D1D885-B145-D6A9-F473-09E6129A64A2}"/>
              </a:ext>
            </a:extLst>
          </p:cNvPr>
          <p:cNvSpPr txBox="1"/>
          <p:nvPr/>
        </p:nvSpPr>
        <p:spPr>
          <a:xfrm>
            <a:off x="2920602" y="4385129"/>
            <a:ext cx="6272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collision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5F55C3-14B5-C780-9638-B263B2FD8700}"/>
              </a:ext>
            </a:extLst>
          </p:cNvPr>
          <p:cNvSpPr txBox="1"/>
          <p:nvPr/>
        </p:nvSpPr>
        <p:spPr>
          <a:xfrm>
            <a:off x="6251472" y="2837947"/>
            <a:ext cx="6272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collision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8FA5EF-16BB-A045-2CF4-662114417FE4}"/>
              </a:ext>
            </a:extLst>
          </p:cNvPr>
          <p:cNvSpPr txBox="1"/>
          <p:nvPr/>
        </p:nvSpPr>
        <p:spPr>
          <a:xfrm>
            <a:off x="3481262" y="2778655"/>
            <a:ext cx="6272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collision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C323F19-250A-1F72-DF90-75BB6E30F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991413" y="2906953"/>
            <a:ext cx="752596" cy="1474473"/>
          </a:xfrm>
          <a:prstGeom prst="rect">
            <a:avLst/>
          </a:prstGeom>
          <a:ln w="28575"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47ED84F-E35D-EE57-08A7-3F4B561C3042}"/>
              </a:ext>
            </a:extLst>
          </p:cNvPr>
          <p:cNvSpPr/>
          <p:nvPr/>
        </p:nvSpPr>
        <p:spPr>
          <a:xfrm>
            <a:off x="2792363" y="3264310"/>
            <a:ext cx="6272980" cy="6685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895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A9F18-CAE8-EB36-F6B7-AC1BD7FBA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then check to see if there are any vertices of the object that lie on this rotated path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1EDAD1-61DE-B440-4384-0D2F240D6C69}"/>
              </a:ext>
            </a:extLst>
          </p:cNvPr>
          <p:cNvSpPr txBox="1"/>
          <p:nvPr/>
        </p:nvSpPr>
        <p:spPr>
          <a:xfrm>
            <a:off x="1809134" y="2577351"/>
            <a:ext cx="8013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 err="1">
                <a:effectLst/>
                <a:latin typeface="Menlo"/>
              </a:rPr>
              <a:t>collVertexInds</a:t>
            </a:r>
            <a:r>
              <a:rPr lang="en-US" sz="1800" b="0" i="0" dirty="0">
                <a:effectLst/>
                <a:latin typeface="Menlo"/>
              </a:rPr>
              <a:t> = find(abs(</a:t>
            </a:r>
            <a:r>
              <a:rPr lang="en-US" sz="1800" b="0" i="0" dirty="0" err="1">
                <a:effectLst/>
                <a:latin typeface="Menlo"/>
              </a:rPr>
              <a:t>rotObst</a:t>
            </a:r>
            <a:r>
              <a:rPr lang="en-US" sz="1800" b="0" i="0" dirty="0">
                <a:effectLst/>
                <a:latin typeface="Menlo"/>
              </a:rPr>
              <a:t>(:,2)) &lt; 1*</a:t>
            </a:r>
            <a:r>
              <a:rPr lang="en-US" sz="1800" b="0" i="0" dirty="0" err="1">
                <a:effectLst/>
                <a:latin typeface="Menlo"/>
              </a:rPr>
              <a:t>vehicle.w</a:t>
            </a:r>
            <a:r>
              <a:rPr lang="en-US" sz="1800" b="0" i="0" dirty="0">
                <a:effectLst/>
                <a:latin typeface="Menlo"/>
              </a:rPr>
              <a:t>/2 &amp; </a:t>
            </a:r>
            <a:r>
              <a:rPr lang="en-US" sz="1800" b="0" i="0" dirty="0" err="1">
                <a:effectLst/>
                <a:latin typeface="Menlo"/>
              </a:rPr>
              <a:t>rotObst</a:t>
            </a:r>
            <a:r>
              <a:rPr lang="en-US" sz="1800" b="0" i="0" dirty="0">
                <a:effectLst/>
                <a:latin typeface="Menlo"/>
              </a:rPr>
              <a:t>(:,1) &gt; -</a:t>
            </a:r>
            <a:r>
              <a:rPr lang="en-US" sz="1800" b="0" i="0" dirty="0" err="1">
                <a:effectLst/>
                <a:latin typeface="Menlo"/>
              </a:rPr>
              <a:t>vehicle.dr</a:t>
            </a:r>
            <a:r>
              <a:rPr lang="en-US" sz="1800" b="0" i="0" dirty="0">
                <a:effectLst/>
                <a:latin typeface="Menlo"/>
              </a:rPr>
              <a:t>);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F063C42-5B9F-7798-FF43-F385CE161671}"/>
              </a:ext>
            </a:extLst>
          </p:cNvPr>
          <p:cNvCxnSpPr>
            <a:cxnSpLocks/>
          </p:cNvCxnSpPr>
          <p:nvPr/>
        </p:nvCxnSpPr>
        <p:spPr>
          <a:xfrm flipH="1" flipV="1">
            <a:off x="8898194" y="2946683"/>
            <a:ext cx="159773" cy="1357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3629A9E-1544-4CC4-7E55-62B5F3490949}"/>
              </a:ext>
            </a:extLst>
          </p:cNvPr>
          <p:cNvSpPr txBox="1"/>
          <p:nvPr/>
        </p:nvSpPr>
        <p:spPr>
          <a:xfrm>
            <a:off x="1858286" y="4709083"/>
            <a:ext cx="3957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Checking within the width of the vehicle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BF0461-E120-CF3B-1B30-D05541431B45}"/>
              </a:ext>
            </a:extLst>
          </p:cNvPr>
          <p:cNvCxnSpPr>
            <a:cxnSpLocks/>
          </p:cNvCxnSpPr>
          <p:nvPr/>
        </p:nvCxnSpPr>
        <p:spPr>
          <a:xfrm flipV="1">
            <a:off x="3800167" y="2946683"/>
            <a:ext cx="2295833" cy="1743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90EACF6-7C7B-2764-7E76-5E7E5B1A6B5C}"/>
              </a:ext>
            </a:extLst>
          </p:cNvPr>
          <p:cNvSpPr txBox="1"/>
          <p:nvPr/>
        </p:nvSpPr>
        <p:spPr>
          <a:xfrm>
            <a:off x="7384025" y="4303814"/>
            <a:ext cx="39574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Checking between x-axis between back of vehicle and come large distance</a:t>
            </a:r>
          </a:p>
        </p:txBody>
      </p:sp>
    </p:spTree>
    <p:extLst>
      <p:ext uri="{BB962C8B-B14F-4D97-AF65-F5344CB8AC3E}">
        <p14:creationId xmlns:p14="http://schemas.microsoft.com/office/powerpoint/2010/main" val="39798690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AC99F6DA-820D-8E90-4993-A1874BBE9B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5" t="5671" r="5487" b="4534"/>
          <a:stretch/>
        </p:blipFill>
        <p:spPr>
          <a:xfrm rot="18488393">
            <a:off x="4598013" y="910150"/>
            <a:ext cx="4520392" cy="5037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3C1F35-AB5D-6A8B-3850-CDE4419F9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65" y="389477"/>
            <a:ext cx="1128497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We then check to see if there have been any collisions by comparing the points we obtained before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DAC81C-4E19-4517-B9AE-DD61DCC1D61A}"/>
              </a:ext>
            </a:extLst>
          </p:cNvPr>
          <p:cNvSpPr txBox="1"/>
          <p:nvPr/>
        </p:nvSpPr>
        <p:spPr>
          <a:xfrm>
            <a:off x="1099418" y="5246882"/>
            <a:ext cx="999316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If there is a collision</a:t>
            </a:r>
            <a:r>
              <a:rPr lang="en-US" sz="2400" dirty="0"/>
              <a:t>, we compare whether the vertex was closer or </a:t>
            </a:r>
            <a:r>
              <a:rPr lang="en-US" sz="2400" dirty="0" err="1"/>
              <a:t>polyxpoly</a:t>
            </a:r>
            <a:r>
              <a:rPr lang="en-US" sz="2400" dirty="0"/>
              <a:t> point is closer. Which ever point is closer is the collision point.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If there is no collision</a:t>
            </a:r>
            <a:r>
              <a:rPr lang="en-US" sz="2400" dirty="0"/>
              <a:t>, we try to find the minimum clearance and location of this on the obstacle.</a:t>
            </a:r>
          </a:p>
          <a:p>
            <a:r>
              <a:rPr lang="en-US" sz="2400" dirty="0"/>
              <a:t>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BC8E339-DCF5-E2D7-0EAB-60255DC3C876}"/>
              </a:ext>
            </a:extLst>
          </p:cNvPr>
          <p:cNvCxnSpPr>
            <a:cxnSpLocks/>
          </p:cNvCxnSpPr>
          <p:nvPr/>
        </p:nvCxnSpPr>
        <p:spPr>
          <a:xfrm flipH="1">
            <a:off x="5464892" y="2999592"/>
            <a:ext cx="868928" cy="260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C13C25E-92C0-9B77-E710-B70DBBCB7223}"/>
              </a:ext>
            </a:extLst>
          </p:cNvPr>
          <p:cNvSpPr txBox="1"/>
          <p:nvPr/>
        </p:nvSpPr>
        <p:spPr>
          <a:xfrm>
            <a:off x="6333820" y="2814926"/>
            <a:ext cx="3244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Closest point -&gt; point of collision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925B4-DD1F-A90E-16A9-28FE2FAA9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991414" y="2946281"/>
            <a:ext cx="752596" cy="1474473"/>
          </a:xfrm>
          <a:prstGeom prst="rect">
            <a:avLst/>
          </a:prstGeom>
          <a:ln w="28575">
            <a:noFill/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386187E-8A31-B755-8E72-48DDEE8106A7}"/>
              </a:ext>
            </a:extLst>
          </p:cNvPr>
          <p:cNvSpPr/>
          <p:nvPr/>
        </p:nvSpPr>
        <p:spPr>
          <a:xfrm>
            <a:off x="2792362" y="3310189"/>
            <a:ext cx="6272980" cy="6685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950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FEEC039-0BFB-7A60-CC10-1A10B4769B11}"/>
              </a:ext>
            </a:extLst>
          </p:cNvPr>
          <p:cNvSpPr/>
          <p:nvPr/>
        </p:nvSpPr>
        <p:spPr>
          <a:xfrm>
            <a:off x="5130343" y="6086168"/>
            <a:ext cx="1871501" cy="518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29EE2E-745F-EB70-CC23-2A72E4ABF7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05" t="5671" r="5487" b="4534"/>
          <a:stretch/>
        </p:blipFill>
        <p:spPr>
          <a:xfrm rot="18488393">
            <a:off x="1520516" y="752832"/>
            <a:ext cx="4520392" cy="5037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EFA52D-7C14-0DE2-FDCA-0AF2E076F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648" y="394622"/>
            <a:ext cx="1071470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Once this point is obtained, we rotate and translate it back to the original coordinate space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D152F-FDD2-208B-0093-772C35188CEB}"/>
              </a:ext>
            </a:extLst>
          </p:cNvPr>
          <p:cNvSpPr txBox="1"/>
          <p:nvPr/>
        </p:nvSpPr>
        <p:spPr>
          <a:xfrm>
            <a:off x="2092158" y="30456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892161-BAF1-4282-021D-72E531FF47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05" t="5671" r="5487" b="4534"/>
          <a:stretch/>
        </p:blipFill>
        <p:spPr>
          <a:xfrm>
            <a:off x="7658854" y="1820302"/>
            <a:ext cx="4520392" cy="50376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412334-50FC-5BC1-A90E-6366BB1102A4}"/>
              </a:ext>
            </a:extLst>
          </p:cNvPr>
          <p:cNvSpPr txBox="1"/>
          <p:nvPr/>
        </p:nvSpPr>
        <p:spPr>
          <a:xfrm>
            <a:off x="8918573" y="291987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BDA70DE-3FFD-2CA8-764E-7623AE4630D2}"/>
              </a:ext>
            </a:extLst>
          </p:cNvPr>
          <p:cNvSpPr/>
          <p:nvPr/>
        </p:nvSpPr>
        <p:spPr>
          <a:xfrm>
            <a:off x="6852609" y="3171556"/>
            <a:ext cx="806245" cy="5604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5400B1-87C7-FC77-C557-D283FC7FE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041736" y="2763265"/>
            <a:ext cx="752596" cy="1474473"/>
          </a:xfrm>
          <a:prstGeom prst="rect">
            <a:avLst/>
          </a:prstGeom>
          <a:ln w="28575"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81E4A4-08AD-B3A8-5FE8-4FCD53582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218838">
            <a:off x="10385571" y="5060060"/>
            <a:ext cx="752596" cy="1474473"/>
          </a:xfrm>
          <a:prstGeom prst="rect">
            <a:avLst/>
          </a:prstGeom>
          <a:ln w="28575">
            <a:noFill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693EAC-8162-1D0C-2BED-6D2B1AF6EA5D}"/>
              </a:ext>
            </a:extLst>
          </p:cNvPr>
          <p:cNvCxnSpPr>
            <a:cxnSpLocks/>
          </p:cNvCxnSpPr>
          <p:nvPr/>
        </p:nvCxnSpPr>
        <p:spPr>
          <a:xfrm flipH="1" flipV="1">
            <a:off x="2310579" y="3259709"/>
            <a:ext cx="3460955" cy="2895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12CE54-DC69-F31A-F90A-CDF9816868CA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6092081" y="3124203"/>
            <a:ext cx="2943764" cy="3030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7269D7D-D5B3-1356-2B2F-F89C10A36323}"/>
              </a:ext>
            </a:extLst>
          </p:cNvPr>
          <p:cNvSpPr txBox="1"/>
          <p:nvPr/>
        </p:nvSpPr>
        <p:spPr>
          <a:xfrm>
            <a:off x="5331552" y="6154994"/>
            <a:ext cx="1521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Collision point</a:t>
            </a:r>
          </a:p>
        </p:txBody>
      </p:sp>
    </p:spTree>
    <p:extLst>
      <p:ext uri="{BB962C8B-B14F-4D97-AF65-F5344CB8AC3E}">
        <p14:creationId xmlns:p14="http://schemas.microsoft.com/office/powerpoint/2010/main" val="41048632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A9843-0AE2-7184-2EF2-493B316A6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There are several test cases that the algorithm can encounter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F22E59-80F3-C490-D535-860242BE0E69}"/>
              </a:ext>
            </a:extLst>
          </p:cNvPr>
          <p:cNvSpPr txBox="1"/>
          <p:nvPr/>
        </p:nvSpPr>
        <p:spPr>
          <a:xfrm>
            <a:off x="875073" y="5692716"/>
            <a:ext cx="2448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Collision with right 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8D3E9-C9F2-DBD5-43AA-B58E927FF754}"/>
              </a:ext>
            </a:extLst>
          </p:cNvPr>
          <p:cNvSpPr txBox="1"/>
          <p:nvPr/>
        </p:nvSpPr>
        <p:spPr>
          <a:xfrm>
            <a:off x="4960375" y="5718886"/>
            <a:ext cx="2323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Collision with left edge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89F7C7-5E26-7C39-D8D2-71D79111418F}"/>
              </a:ext>
            </a:extLst>
          </p:cNvPr>
          <p:cNvSpPr txBox="1"/>
          <p:nvPr/>
        </p:nvSpPr>
        <p:spPr>
          <a:xfrm>
            <a:off x="8799872" y="5669412"/>
            <a:ext cx="2323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Collision with multiple objects’ edges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181A74-EEFC-443E-4BA2-CD3AE78F0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9649" y="1971332"/>
            <a:ext cx="5081804" cy="38113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540923-0272-F38D-315B-08524E45C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950" y="1971332"/>
            <a:ext cx="5105656" cy="38292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7E1712-4C01-B9CC-63FB-2DFBD2124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988" y="1840482"/>
            <a:ext cx="5345371" cy="400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024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677571F-AC9F-7F72-CD8E-DC2510B22475}"/>
              </a:ext>
            </a:extLst>
          </p:cNvPr>
          <p:cNvSpPr txBox="1"/>
          <p:nvPr/>
        </p:nvSpPr>
        <p:spPr>
          <a:xfrm>
            <a:off x="2250935" y="5086964"/>
            <a:ext cx="208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Collision with vertex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726437-12D1-E732-444A-18CB7EFB2551}"/>
              </a:ext>
            </a:extLst>
          </p:cNvPr>
          <p:cNvSpPr txBox="1"/>
          <p:nvPr/>
        </p:nvSpPr>
        <p:spPr>
          <a:xfrm>
            <a:off x="6798355" y="51047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Collision with multiple objects’ vertex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F7C83D-4FA7-85DD-C8CB-B0C2DDDF7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48" y="1104285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074C7B-98D8-7199-6E13-B0655E572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0428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2320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4852B-692A-8929-0F31-4407E1814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algorithm displays the location of the minimum clearances on the figure as near misses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A709AB-6C21-2D87-E1E5-93C569F03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305" y="1722579"/>
            <a:ext cx="5334000" cy="4000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B32D61-5F1B-1408-3629-C83C8CF44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05" y="169068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7238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64532-C933-87E5-B251-0E6698312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also have these different test cases plotted as a single scenario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9BE0DD-B1B8-8AC3-71A7-FEAEC0DDA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583" y="1499087"/>
            <a:ext cx="6658383" cy="499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015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3C4EE-F584-F2B1-DF93-400BE10A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Curved Path Collision Detection</a:t>
            </a:r>
          </a:p>
        </p:txBody>
      </p:sp>
    </p:spTree>
    <p:extLst>
      <p:ext uri="{BB962C8B-B14F-4D97-AF65-F5344CB8AC3E}">
        <p14:creationId xmlns:p14="http://schemas.microsoft.com/office/powerpoint/2010/main" val="17549009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91DB4-2BC3-4265-0513-2AF70F34A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collision between a objects and a vehicle travelling down a curved patch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72D1D1-2F45-82B8-225B-026E668DA083}"/>
              </a:ext>
            </a:extLst>
          </p:cNvPr>
          <p:cNvSpPr txBox="1"/>
          <p:nvPr/>
        </p:nvSpPr>
        <p:spPr>
          <a:xfrm>
            <a:off x="5655392" y="2043949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Something important to note is that a straight path is considered to be a curved path with an infinite radius, so any path can be treated as a curved path.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However, we consider the straight path to be a special case and use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fcn_Patch_checkStraightCollisions.m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 </a:t>
            </a:r>
            <a:r>
              <a:rPr lang="en-US" dirty="0"/>
              <a:t>for that case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F2CBA9-93D8-46A4-AF4C-7A54BE01347D}"/>
              </a:ext>
            </a:extLst>
          </p:cNvPr>
          <p:cNvSpPr txBox="1"/>
          <p:nvPr/>
        </p:nvSpPr>
        <p:spPr>
          <a:xfrm>
            <a:off x="5899354" y="4402661"/>
            <a:ext cx="7113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8013"/>
                </a:solidFill>
                <a:latin typeface="Menlo"/>
              </a:defRPr>
            </a:lvl1pPr>
          </a:lstStyle>
          <a:p>
            <a:r>
              <a:rPr lang="en-US" dirty="0"/>
              <a:t>Function: </a:t>
            </a:r>
            <a:r>
              <a:rPr lang="en-US" dirty="0" err="1"/>
              <a:t>fcn_Patch_checkCollisions.m</a:t>
            </a:r>
            <a:endParaRPr lang="en-US" dirty="0"/>
          </a:p>
          <a:p>
            <a:r>
              <a:rPr lang="en-US" dirty="0"/>
              <a:t>Script: </a:t>
            </a:r>
            <a:r>
              <a:rPr lang="en-US" dirty="0" err="1"/>
              <a:t>script_test_fcn_Patch_checkCollisions.m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D66022-36DA-64A0-D778-BDE704053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08" y="169068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08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FF941-DDE9-0EFC-E67C-0FE99D84A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202" y="207809"/>
            <a:ext cx="1135380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Construction work zones take various shapes, and tend to have various </a:t>
            </a:r>
            <a:r>
              <a:rPr lang="en-US" dirty="0" err="1"/>
              <a:t>collidable</a:t>
            </a:r>
            <a:r>
              <a:rPr lang="en-US" dirty="0"/>
              <a:t> objects on and near roads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573DF4-3ED3-7691-0C6F-DAEF472AB8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7" b="713"/>
          <a:stretch/>
        </p:blipFill>
        <p:spPr>
          <a:xfrm>
            <a:off x="1820758" y="1686831"/>
            <a:ext cx="4737358" cy="47732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28BC28-E319-972B-934C-C094E35253E3}"/>
              </a:ext>
            </a:extLst>
          </p:cNvPr>
          <p:cNvSpPr txBox="1"/>
          <p:nvPr/>
        </p:nvSpPr>
        <p:spPr>
          <a:xfrm>
            <a:off x="6833419" y="2663834"/>
            <a:ext cx="44343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It is important to be able to quickly and accurately detect objects that can potentially collide into the car</a:t>
            </a:r>
          </a:p>
        </p:txBody>
      </p:sp>
    </p:spTree>
    <p:extLst>
      <p:ext uri="{BB962C8B-B14F-4D97-AF65-F5344CB8AC3E}">
        <p14:creationId xmlns:p14="http://schemas.microsoft.com/office/powerpoint/2010/main" val="33731248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08EB7-7BCE-BFD9-6E1A-3A8881832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strategy (explained in further details in upcoming slides)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CD888-B7BD-E020-D6E7-F1C883670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pertinent radii and calculate center of path radius circle</a:t>
            </a:r>
          </a:p>
          <a:p>
            <a:r>
              <a:rPr lang="en-US" dirty="0"/>
              <a:t>Convert from vehicle body coordinates to inertial coordinates using a rotation matrix</a:t>
            </a:r>
          </a:p>
          <a:p>
            <a:r>
              <a:rPr lang="en-US" dirty="0"/>
              <a:t>Checking to find intersection points between vehicle vertex and object edge</a:t>
            </a:r>
          </a:p>
          <a:p>
            <a:r>
              <a:rPr lang="en-US" dirty="0"/>
              <a:t>Checking to find intersection points object vertex and vehicle edge</a:t>
            </a:r>
          </a:p>
          <a:p>
            <a:r>
              <a:rPr lang="en-US" dirty="0"/>
              <a:t>Checking for collision by comparing obtained intersection points or calculating near misses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3298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EA126-98BB-DC32-4A55-EF5BFE6E9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35" y="16415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Vehicle trajectory for a curved path is defined by several pertinent radii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3F69BC0-EC09-FF0F-B69F-64693AC1C4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39"/>
          <a:stretch/>
        </p:blipFill>
        <p:spPr>
          <a:xfrm>
            <a:off x="2348130" y="1594813"/>
            <a:ext cx="7266610" cy="509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182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8FCDB-70E5-727B-E586-3601F0653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709" y="4546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They are calculated as follows: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E19AA6A2-23FB-A6FF-2924-5F04E6259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709" y="1199144"/>
            <a:ext cx="8742160" cy="163745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CG (circle) and CG path (black dash-dot line)</a:t>
            </a:r>
          </a:p>
          <a:p>
            <a:r>
              <a:rPr lang="en-US" dirty="0"/>
              <a:t>Front left and front right corner paths (gray lines)</a:t>
            </a:r>
          </a:p>
          <a:p>
            <a:r>
              <a:rPr lang="en-US" dirty="0"/>
              <a:t>Maximum clearance radius (blue line)</a:t>
            </a:r>
          </a:p>
          <a:p>
            <a:r>
              <a:rPr lang="en-US" dirty="0"/>
              <a:t>Minimum clearance radius (red line)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32C6CF-E41B-B4A3-866F-69FB4EDD0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148" y="5046573"/>
            <a:ext cx="3651633" cy="4521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3CC29B-5A23-9E72-A13E-A3EFD1880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435" y="3060454"/>
            <a:ext cx="4147479" cy="31682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94C433-6BE5-8F70-A11C-CC468E197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148" y="4508541"/>
            <a:ext cx="3060417" cy="4521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FCDD05-9204-BA00-F1C6-2A1A9C561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7149" y="4001553"/>
            <a:ext cx="2938696" cy="452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270684-5F32-7B63-9A6D-D4D650583E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7149" y="3479973"/>
            <a:ext cx="2243146" cy="45210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B80252-2976-F636-F1DD-06110B2935DC}"/>
              </a:ext>
            </a:extLst>
          </p:cNvPr>
          <p:cNvCxnSpPr/>
          <p:nvPr/>
        </p:nvCxnSpPr>
        <p:spPr>
          <a:xfrm flipH="1" flipV="1">
            <a:off x="3873910" y="3333135"/>
            <a:ext cx="609600" cy="865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EBEBBB0-AEE0-73EB-2A21-ECE42C1C05EC}"/>
              </a:ext>
            </a:extLst>
          </p:cNvPr>
          <p:cNvSpPr txBox="1"/>
          <p:nvPr/>
        </p:nvSpPr>
        <p:spPr>
          <a:xfrm>
            <a:off x="4208206" y="3479973"/>
            <a:ext cx="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0718111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55C76-50C9-2457-5091-0E21C54F9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799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We changes the frame of reference to inertial coordinates with respect to the car by defining a rotation matrix (To be completed)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B33B0-2CC0-A4CB-5419-2DC60EE28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5277"/>
            <a:ext cx="10515600" cy="4141686"/>
          </a:xfrm>
        </p:spPr>
        <p:txBody>
          <a:bodyPr/>
          <a:lstStyle/>
          <a:p>
            <a:r>
              <a:rPr lang="en-US" dirty="0"/>
              <a:t>Rotation matrix = [cos(K)   sin(K)</a:t>
            </a:r>
          </a:p>
          <a:p>
            <a:pPr marL="0" indent="0">
              <a:buNone/>
            </a:pPr>
            <a:r>
              <a:rPr lang="en-US" dirty="0"/>
              <a:t>			 -sin(K)    cos(K)]</a:t>
            </a:r>
          </a:p>
          <a:p>
            <a:r>
              <a:rPr lang="en-US" dirty="0"/>
              <a:t>K = initial course over ground (rad) + slip angle (rad) (in vehicle body coordinates)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4698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12496-B461-7508-6274-0DDBF7C90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62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Checking to find intersection points between vehicle vertex and object edge (To be completed)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ED63D-A767-13AD-217F-040FC8CAF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714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6A908-5D10-D2CF-703E-38EA15876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to find intersection points object vertex and vehicle edge (To be completed)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7F024-50DF-14FF-248F-8CDB0CE99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5099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049D2-FB12-0F59-0F6B-70436A416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Checking for collision by comparing obtained intersection points or calculating near misses (To be completed)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AA999-566F-505B-8B4B-A9559B042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0118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B5260A8-13CE-F055-6B34-838BCFA92D50}"/>
              </a:ext>
            </a:extLst>
          </p:cNvPr>
          <p:cNvSpPr txBox="1">
            <a:spLocks/>
          </p:cNvSpPr>
          <p:nvPr/>
        </p:nvSpPr>
        <p:spPr>
          <a:xfrm>
            <a:off x="1140542" y="0"/>
            <a:ext cx="119023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Considering all the possible collision/near miss possibilities</a:t>
            </a:r>
          </a:p>
        </p:txBody>
      </p:sp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90176818-1E97-5849-16EF-F2C71E6736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006736"/>
              </p:ext>
            </p:extLst>
          </p:nvPr>
        </p:nvGraphicFramePr>
        <p:xfrm>
          <a:off x="1543304" y="1299183"/>
          <a:ext cx="9124696" cy="52982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04974">
                  <a:extLst>
                    <a:ext uri="{9D8B030D-6E8A-4147-A177-3AD203B41FA5}">
                      <a16:colId xmlns:a16="http://schemas.microsoft.com/office/drawing/2014/main" val="173083444"/>
                    </a:ext>
                  </a:extLst>
                </a:gridCol>
                <a:gridCol w="1900512">
                  <a:extLst>
                    <a:ext uri="{9D8B030D-6E8A-4147-A177-3AD203B41FA5}">
                      <a16:colId xmlns:a16="http://schemas.microsoft.com/office/drawing/2014/main" val="3431871941"/>
                    </a:ext>
                  </a:extLst>
                </a:gridCol>
                <a:gridCol w="2259605">
                  <a:extLst>
                    <a:ext uri="{9D8B030D-6E8A-4147-A177-3AD203B41FA5}">
                      <a16:colId xmlns:a16="http://schemas.microsoft.com/office/drawing/2014/main" val="531497455"/>
                    </a:ext>
                  </a:extLst>
                </a:gridCol>
                <a:gridCol w="2259605">
                  <a:extLst>
                    <a:ext uri="{9D8B030D-6E8A-4147-A177-3AD203B41FA5}">
                      <a16:colId xmlns:a16="http://schemas.microsoft.com/office/drawing/2014/main" val="2774606636"/>
                    </a:ext>
                  </a:extLst>
                </a:gridCol>
              </a:tblGrid>
              <a:tr h="255338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Front of 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Inside of 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Outside of Car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434021"/>
                  </a:ext>
                </a:extLst>
              </a:tr>
              <a:tr h="414924">
                <a:tc>
                  <a:txBody>
                    <a:bodyPr/>
                    <a:lstStyle/>
                    <a:p>
                      <a:r>
                        <a:rPr lang="en-US" sz="1000" dirty="0"/>
                        <a:t>Vertex within track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Direct calculation of vertex angle relative to 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816845"/>
                  </a:ext>
                </a:extLst>
              </a:tr>
              <a:tr h="574510">
                <a:tc>
                  <a:txBody>
                    <a:bodyPr/>
                    <a:lstStyle/>
                    <a:p>
                      <a:r>
                        <a:rPr lang="en-US" sz="1000" dirty="0"/>
                        <a:t>Vertex between inside front corner and min radius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Calculate distance ahead of CG for collision then offset from vertex 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5220977"/>
                  </a:ext>
                </a:extLst>
              </a:tr>
              <a:tr h="5745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Vertex between outside front corner and max radius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Calculate distance behind CG for collision then offset from vertex angle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757259"/>
                  </a:ext>
                </a:extLst>
              </a:tr>
              <a:tr h="255338">
                <a:tc>
                  <a:txBody>
                    <a:bodyPr/>
                    <a:lstStyle/>
                    <a:p>
                      <a:r>
                        <a:rPr lang="en-US" sz="1000" dirty="0"/>
                        <a:t>Edge entirely within track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Handled by vertex checks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969729"/>
                  </a:ext>
                </a:extLst>
              </a:tr>
              <a:tr h="414924">
                <a:tc>
                  <a:txBody>
                    <a:bodyPr/>
                    <a:lstStyle/>
                    <a:p>
                      <a:r>
                        <a:rPr lang="en-US" sz="1000" dirty="0"/>
                        <a:t>Edge between min radius and track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Handled by vertex check if track width vertex comes 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Circle/edge intersection check with inside 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310000"/>
                  </a:ext>
                </a:extLst>
              </a:tr>
              <a:tr h="414924">
                <a:tc>
                  <a:txBody>
                    <a:bodyPr/>
                    <a:lstStyle/>
                    <a:p>
                      <a:r>
                        <a:rPr lang="en-US" sz="1000" dirty="0"/>
                        <a:t>Edge between max radius and track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Handled by vertex check if track width vertex comes 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Circle/edge intersection check with outside front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730832"/>
                  </a:ext>
                </a:extLst>
              </a:tr>
              <a:tr h="414924">
                <a:tc>
                  <a:txBody>
                    <a:bodyPr/>
                    <a:lstStyle/>
                    <a:p>
                      <a:r>
                        <a:rPr lang="en-US" sz="1000" dirty="0"/>
                        <a:t>Edge spans the track width but vertices within min and max radii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 unless edge is perfectly parallel to front of 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Circle/edge intersection check with inside 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Circle/edge intersection check with outside front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012098"/>
                  </a:ext>
                </a:extLst>
              </a:tr>
              <a:tr h="414924">
                <a:tc>
                  <a:txBody>
                    <a:bodyPr/>
                    <a:lstStyle/>
                    <a:p>
                      <a:r>
                        <a:rPr lang="en-US" sz="1000" dirty="0"/>
                        <a:t>Edge spans min and max radii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 unless edge is perfectly parallel to front of 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Circle/edge intersection check with inside 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Circle/edge intersection check with outside front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585489"/>
                  </a:ext>
                </a:extLst>
              </a:tr>
              <a:tr h="574510">
                <a:tc>
                  <a:txBody>
                    <a:bodyPr/>
                    <a:lstStyle/>
                    <a:p>
                      <a:r>
                        <a:rPr lang="en-US" sz="1000" dirty="0"/>
                        <a:t>Edge spans max radius with vertex outside of outer front track radius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Circle/edge intersection check with outside rear OR vertex check behind CG (depends on edge angle)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643627"/>
                  </a:ext>
                </a:extLst>
              </a:tr>
              <a:tr h="4149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Edge spans min radius with vertex outside of inner front track radius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Vertex check ahead of 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072195"/>
                  </a:ext>
                </a:extLst>
              </a:tr>
              <a:tr h="574510">
                <a:tc>
                  <a:txBody>
                    <a:bodyPr/>
                    <a:lstStyle/>
                    <a:p>
                      <a:r>
                        <a:rPr lang="en-US" sz="1000" dirty="0"/>
                        <a:t>Vertices outside max/min radii (near miss)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Determine point with minimum difference from CG radius by vertices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Determine point with minimum difference from CG radius by vertices and nearest point on edges.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771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0666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EBCBA-7180-CB40-B119-9963A8C36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Vertex/vertices within track width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0E1310-F3B5-224A-BF41-F4373EDD0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544" y="1883303"/>
            <a:ext cx="3918456" cy="35277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5AC884-262C-164C-8798-F40E1B447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83303"/>
            <a:ext cx="3918456" cy="352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365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9B458-252B-9942-B054-DAFF40A41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between inside front corner and min radius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83D9B3-6EB7-8447-9C10-DE29307D0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172" y="1794934"/>
            <a:ext cx="4796192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15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46F58-56CD-4034-2C57-181E9F1FD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Dataset Plotting Functions</a:t>
            </a:r>
          </a:p>
        </p:txBody>
      </p:sp>
    </p:spTree>
    <p:extLst>
      <p:ext uri="{BB962C8B-B14F-4D97-AF65-F5344CB8AC3E}">
        <p14:creationId xmlns:p14="http://schemas.microsoft.com/office/powerpoint/2010/main" val="40029129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ECC1F-1ECA-CC44-990E-6BC6412EA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Vertex between outside front corner and max radius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FC8757-4322-0C4F-8108-7FE0BBE2A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985" y="1132080"/>
            <a:ext cx="6360030" cy="572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651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DFBF7-177F-E242-AE25-8F9784597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entirely within track width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E3D012-4806-F744-B74A-8D9B38C5E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638" y="1387375"/>
            <a:ext cx="5614963" cy="505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8191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25C4A-2B9B-7E4A-961C-3685FC19E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705" y="253724"/>
            <a:ext cx="8862590" cy="1325563"/>
          </a:xfrm>
        </p:spPr>
        <p:txBody>
          <a:bodyPr>
            <a:normAutofit/>
          </a:bodyPr>
          <a:lstStyle/>
          <a:p>
            <a:r>
              <a:rPr lang="en-US" dirty="0"/>
              <a:t>Edge between min radius and track width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38E955-1D84-2D49-A51B-159E687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1943629"/>
            <a:ext cx="4620645" cy="41599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EE48F3-6CFB-474F-A3DD-68440A96D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356" y="1943629"/>
            <a:ext cx="4620645" cy="415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460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D77AF-10B1-7A44-BB72-30530990C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Edge between max radius and track width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F0B9C-BA61-CA4A-802B-306F3865D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83" y="1838435"/>
            <a:ext cx="4572000" cy="41161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FA1C46-01E2-A940-95E7-21AC03394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450" y="1838435"/>
            <a:ext cx="4572000" cy="411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713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9288-D0B1-A646-A036-4B190BBF6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Edge spans the track width but vertices within min and max radii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2253FD-2F31-184B-B4F5-1AE66A0F3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939" y="2020711"/>
            <a:ext cx="4572000" cy="41161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3E1887-AE75-EC4E-8894-165581D5C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510" y="2020709"/>
            <a:ext cx="4572000" cy="411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6080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DCA25-D679-E744-A332-C55FC129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spans min and max radii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624BB-B712-444D-BD95-166A4BE39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896" y="1020284"/>
            <a:ext cx="6484208" cy="583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451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816FA-585C-EC47-A1D2-6201C0C1C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Edge spans max radius with vertex outside of outer front track radius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AB7BE-E291-DB49-B4D6-AD0B7861C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1793760"/>
            <a:ext cx="4572000" cy="41161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81066A-EBDE-7B41-80D0-FDABD1C77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431" y="1793761"/>
            <a:ext cx="4572000" cy="41161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2A707D-89A3-EB47-9B1A-231F83851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5974" y="1793761"/>
            <a:ext cx="4572000" cy="411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52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0DE04-9906-1C4F-B9B5-5ECD71F3F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Edge spans min radius with vertex outside of inner front track radius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E596BC-72C2-2642-B45A-E01359A66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067" y="1387375"/>
            <a:ext cx="6400800" cy="576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9501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54E45-FE0F-9041-8B1E-2FE518E59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Vertices outside max/min radii (near miss)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42962B-FEBC-DD4A-9B26-AA48AE78F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9254" y="1606894"/>
            <a:ext cx="4572000" cy="41161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53CDEF-927E-7743-9D63-22AB26EA0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949" y="1606893"/>
            <a:ext cx="4572000" cy="41161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DB0AB9-C1E4-A54C-A737-389E490C4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7984" y="1690688"/>
            <a:ext cx="4572000" cy="411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489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6F01-053C-C575-92DD-69DE21C74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3E8B-3F1E-8D97-E392-9A0DE131F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https://www.freepik.com/free-vector/set-construction-site-objects_27285642.htm</a:t>
            </a:r>
          </a:p>
          <a:p>
            <a:r>
              <a:rPr lang="en-US" dirty="0">
                <a:hlinkClick r:id="rId2"/>
              </a:rPr>
              <a:t>https://www.istockphoto.com/photos/road-construction-barrels</a:t>
            </a:r>
            <a:endParaRPr lang="en-US" dirty="0"/>
          </a:p>
          <a:p>
            <a:r>
              <a:rPr lang="en-US" dirty="0">
                <a:hlinkClick r:id="rId3"/>
              </a:rPr>
              <a:t>https://www.wired.com/2017/02/self-driving-cars-cant-even-construction-zones/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275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D8EC7-3DAF-C4CE-0BCD-7EE90F701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42" y="23498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 function in the Feature Extraction library allows users to XY datasets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7EDEB-AEFC-ACA1-7C2F-8AD036778B41}"/>
              </a:ext>
            </a:extLst>
          </p:cNvPr>
          <p:cNvSpPr txBox="1"/>
          <p:nvPr/>
        </p:nvSpPr>
        <p:spPr>
          <a:xfrm>
            <a:off x="838200" y="563685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fcn_Points_plotSetsXY.m</a:t>
            </a:r>
            <a:endParaRPr lang="en-US" sz="1800" b="0" i="0" dirty="0">
              <a:solidFill>
                <a:srgbClr val="008013"/>
              </a:solidFill>
              <a:effectLst/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script_test_fcn_Points_plotSetsXY.m</a:t>
            </a:r>
            <a:endParaRPr lang="en-US" sz="1800" b="0" i="0" dirty="0">
              <a:effectLst/>
              <a:latin typeface="Menlo"/>
            </a:endParaRPr>
          </a:p>
          <a:p>
            <a:endParaRPr lang="en-US" sz="1800" b="0" i="0" dirty="0">
              <a:effectLst/>
              <a:latin typeface="Menl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296C2D-64B8-8EEB-86DC-F796A7A2A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181" y="1577356"/>
            <a:ext cx="5334000" cy="4000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0DA19C-5A19-3168-7F92-DB523C5ADB5D}"/>
              </a:ext>
            </a:extLst>
          </p:cNvPr>
          <p:cNvSpPr txBox="1"/>
          <p:nvPr/>
        </p:nvSpPr>
        <p:spPr>
          <a:xfrm>
            <a:off x="7492181" y="2967335"/>
            <a:ext cx="4375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Adapted from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fcn_Path_plotTraversalsXY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 </a:t>
            </a:r>
            <a:r>
              <a:rPr lang="en-US" dirty="0"/>
              <a:t>function in the path library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609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9B1B6-F2CC-0D5B-6A06-0B0DC35A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79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Users can create their own XY data using a function in this library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5788B4-D6F1-1DFB-806E-699B6402E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28292"/>
            <a:ext cx="5334000" cy="4000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8B2C38-300E-64BC-C848-F027BDD2F7B6}"/>
              </a:ext>
            </a:extLst>
          </p:cNvPr>
          <p:cNvSpPr txBox="1"/>
          <p:nvPr/>
        </p:nvSpPr>
        <p:spPr>
          <a:xfrm>
            <a:off x="3507059" y="585044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fcn_Points_fillPointSetViaUserInputs.m</a:t>
            </a:r>
            <a:endParaRPr lang="en-US" sz="1800" b="0" i="0" dirty="0">
              <a:solidFill>
                <a:srgbClr val="008013"/>
              </a:solidFill>
              <a:effectLst/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script_test_fcn_Path_fillPathViaUserInputs.m</a:t>
            </a:r>
            <a:endParaRPr lang="en-US" sz="1800" b="0" i="0" dirty="0">
              <a:effectLst/>
              <a:latin typeface="Menlo"/>
            </a:endParaRPr>
          </a:p>
          <a:p>
            <a:endParaRPr lang="en-US" sz="1800" b="0" i="0" dirty="0">
              <a:effectLst/>
              <a:latin typeface="Menlo"/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E3D930AA-48B8-C15E-4EAA-BBA95EAE1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4580" y="2124773"/>
            <a:ext cx="4806646" cy="1945782"/>
          </a:xfrm>
        </p:spPr>
        <p:txBody>
          <a:bodyPr>
            <a:normAutofit/>
          </a:bodyPr>
          <a:lstStyle/>
          <a:p>
            <a:r>
              <a:rPr lang="en-US" sz="1800" dirty="0"/>
              <a:t>Function was adapted from </a:t>
            </a:r>
            <a:r>
              <a:rPr lang="en-US" sz="1800" dirty="0" err="1">
                <a:solidFill>
                  <a:srgbClr val="008013"/>
                </a:solidFill>
                <a:latin typeface="Menlo"/>
              </a:rPr>
              <a:t>fcn_Path_fillPathViaUserInputs</a:t>
            </a:r>
            <a:r>
              <a:rPr lang="en-US" sz="1800" dirty="0">
                <a:solidFill>
                  <a:srgbClr val="008013"/>
                </a:solidFill>
                <a:latin typeface="Menlo"/>
              </a:rPr>
              <a:t> </a:t>
            </a:r>
            <a:r>
              <a:rPr lang="en-US" sz="1800" dirty="0"/>
              <a:t>from the path library</a:t>
            </a:r>
          </a:p>
          <a:p>
            <a:r>
              <a:rPr lang="en-US" sz="1800" dirty="0"/>
              <a:t>This is a function for the user to click on the figure to generate XY path. Points are collected and plotted until the user double clicks. </a:t>
            </a:r>
          </a:p>
        </p:txBody>
      </p:sp>
    </p:spTree>
    <p:extLst>
      <p:ext uri="{BB962C8B-B14F-4D97-AF65-F5344CB8AC3E}">
        <p14:creationId xmlns:p14="http://schemas.microsoft.com/office/powerpoint/2010/main" val="3756654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EF97-C566-AE6B-185F-FBC73D089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K-Nearest-Neighbor Algorithm</a:t>
            </a:r>
          </a:p>
        </p:txBody>
      </p:sp>
    </p:spTree>
    <p:extLst>
      <p:ext uri="{BB962C8B-B14F-4D97-AF65-F5344CB8AC3E}">
        <p14:creationId xmlns:p14="http://schemas.microsoft.com/office/powerpoint/2010/main" val="1212734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10460</TotalTime>
  <Words>2715</Words>
  <Application>Microsoft Office PowerPoint</Application>
  <PresentationFormat>Widescreen</PresentationFormat>
  <Paragraphs>304</Paragraphs>
  <Slides>69</Slides>
  <Notes>3</Notes>
  <HiddenSlides>17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Arial</vt:lpstr>
      <vt:lpstr>Calibri</vt:lpstr>
      <vt:lpstr>Calibri Light</vt:lpstr>
      <vt:lpstr>Cambria Math</vt:lpstr>
      <vt:lpstr>Menlo</vt:lpstr>
      <vt:lpstr>Roboto</vt:lpstr>
      <vt:lpstr>Office Theme</vt:lpstr>
      <vt:lpstr>Detecting Collisions</vt:lpstr>
      <vt:lpstr>This presentation is organized as follows</vt:lpstr>
      <vt:lpstr>Motivations</vt:lpstr>
      <vt:lpstr>The dynamic and case-specific nature of construction work zones makes it especially difficult for autonomous vehicles to navigate through them </vt:lpstr>
      <vt:lpstr>Construction work zones take various shapes, and tend to have various collidable objects on and near roads</vt:lpstr>
      <vt:lpstr>Basic Dataset Plotting Functions</vt:lpstr>
      <vt:lpstr>A function in the Feature Extraction library allows users to XY datasets</vt:lpstr>
      <vt:lpstr>Users can create their own XY data using a function in this library</vt:lpstr>
      <vt:lpstr>K-Nearest-Neighbor Algorithm</vt:lpstr>
      <vt:lpstr>Associating XY points in one dataset (A map) to another dataset (waypoints) is a useful tool when working with construction zones</vt:lpstr>
      <vt:lpstr>X,Y points from two different datasets can be paired as an application of machine leaning (k-nearest neighbor algorithm)</vt:lpstr>
      <vt:lpstr>In this problem, we want to associate X,Y data points in one data set (a map, for example) with X,Y data points in another data set</vt:lpstr>
      <vt:lpstr>Association of XY points to XY points</vt:lpstr>
      <vt:lpstr>Nearest-neighbor or k-nearest-neighbor (kNN) searches are well-researched machine learning algorithms that can help determine mutual matches</vt:lpstr>
      <vt:lpstr>There may be points in set A that are the closest for multiple points in set B, or points that are never identified as a nearest neighbor. </vt:lpstr>
      <vt:lpstr>How the algorithm works</vt:lpstr>
      <vt:lpstr>How the algorithm works (continued)</vt:lpstr>
      <vt:lpstr>Associated Data Statistics and Modifications</vt:lpstr>
      <vt:lpstr>It is useful to have some statistics for points in datasets that have been associated with each other</vt:lpstr>
      <vt:lpstr>Another function allows us to modify the statistics of datasets by adjusting XY points</vt:lpstr>
      <vt:lpstr>Patches are used to represent objects that the vehicle can potentially collide into</vt:lpstr>
      <vt:lpstr>Sample patches are used to illustrate how patched are implemented in the library</vt:lpstr>
      <vt:lpstr>These patches can be easily visualized </vt:lpstr>
      <vt:lpstr>The library allows users to interactively create patches through color selection and mouse clicks</vt:lpstr>
      <vt:lpstr>Axis Aligned Bounding Boxes (AABB), which are useful when working with collision detection, can be determined for each of the patches</vt:lpstr>
      <vt:lpstr>Basic Vehicle definitions</vt:lpstr>
      <vt:lpstr>We define the following vehicle properties</vt:lpstr>
      <vt:lpstr>The heading angle is defined as the angle between the positive x axis and the heading (direction the vehicle is facing).</vt:lpstr>
      <vt:lpstr>Slip angle is the angle between the vehicle’s velocity vector and the heading</vt:lpstr>
      <vt:lpstr>The heading angle is defined as the angle between the positive x axis and the vehicle’s velocity vector</vt:lpstr>
      <vt:lpstr>Construction Zones and Obstacles</vt:lpstr>
      <vt:lpstr>Construction work zones take various shapes, and tend to have various collidable objects on and near roads</vt:lpstr>
      <vt:lpstr>Common collidable objects found in construction sites are barrels, which from a top-down view can be modelled as regular octagon patches.</vt:lpstr>
      <vt:lpstr>A function in the library enables the finding of the inner and outer radius of circular trajectory that the vehicle can clear without collision</vt:lpstr>
      <vt:lpstr>Straight Path Collision Detection</vt:lpstr>
      <vt:lpstr>Finding the collision points between obstacles and a vehicle travelling down a straight path</vt:lpstr>
      <vt:lpstr>Important assumptions before we proceed to tackling the problem</vt:lpstr>
      <vt:lpstr>The strategy (explained in further details in upcoming slides)</vt:lpstr>
      <vt:lpstr>Rotate (about CG) the vehicle and obstacles to point to the x-axis (to turn any situation into a standard problem) – use a rotation matrix</vt:lpstr>
      <vt:lpstr>Use polyxpoly (matlab function to find intersection between two polylines) to find points of collision</vt:lpstr>
      <vt:lpstr>We then check to see if there are any vertices of the object that lie on this rotated path</vt:lpstr>
      <vt:lpstr>We then check to see if there have been any collisions by comparing the points we obtained before</vt:lpstr>
      <vt:lpstr>Once this point is obtained, we rotate and translate it back to the original coordinate space</vt:lpstr>
      <vt:lpstr>There are several test cases that the algorithm can encounter</vt:lpstr>
      <vt:lpstr>PowerPoint Presentation</vt:lpstr>
      <vt:lpstr>The algorithm displays the location of the minimum clearances on the figure as near misses</vt:lpstr>
      <vt:lpstr>We can also have these different test cases plotted as a single scenario</vt:lpstr>
      <vt:lpstr>Curved Path Collision Detection</vt:lpstr>
      <vt:lpstr>Finding the collision between a objects and a vehicle travelling down a curved patch</vt:lpstr>
      <vt:lpstr>The strategy (explained in further details in upcoming slides)</vt:lpstr>
      <vt:lpstr>Vehicle trajectory for a curved path is defined by several pertinent radii</vt:lpstr>
      <vt:lpstr>They are calculated as follows:</vt:lpstr>
      <vt:lpstr>We changes the frame of reference to inertial coordinates with respect to the car by defining a rotation matrix (To be completed)</vt:lpstr>
      <vt:lpstr>Checking to find intersection points between vehicle vertex and object edge (To be completed)</vt:lpstr>
      <vt:lpstr>Checking to find intersection points object vertex and vehicle edge (To be completed)</vt:lpstr>
      <vt:lpstr>Checking for collision by comparing obtained intersection points or calculating near misses (To be completed) </vt:lpstr>
      <vt:lpstr>PowerPoint Presentation</vt:lpstr>
      <vt:lpstr>Vertex/vertices within track width</vt:lpstr>
      <vt:lpstr>Vertex between inside front corner and min radius</vt:lpstr>
      <vt:lpstr>Vertex between outside front corner and max radius</vt:lpstr>
      <vt:lpstr>Edge entirely within track width</vt:lpstr>
      <vt:lpstr>Edge between min radius and track width</vt:lpstr>
      <vt:lpstr>Edge between max radius and track width</vt:lpstr>
      <vt:lpstr>Edge spans the track width but vertices within min and max radii</vt:lpstr>
      <vt:lpstr>Edge spans min and max radii</vt:lpstr>
      <vt:lpstr>Edge spans max radius with vertex outside of outer front track radius</vt:lpstr>
      <vt:lpstr>Edge spans min radius with vertex outside of inner front track radius</vt:lpstr>
      <vt:lpstr>Vertices outside max/min radii (near miss)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Collisions</dc:title>
  <dc:creator>shashank g</dc:creator>
  <cp:lastModifiedBy>shashank g</cp:lastModifiedBy>
  <cp:revision>107</cp:revision>
  <dcterms:created xsi:type="dcterms:W3CDTF">2022-06-28T07:24:43Z</dcterms:created>
  <dcterms:modified xsi:type="dcterms:W3CDTF">2022-07-05T17:35:48Z</dcterms:modified>
</cp:coreProperties>
</file>